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14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7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A7CBB-A35C-41C8-ADAD-6F380107B80F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C0C36-5175-4F3D-8FF8-28A4CDD99C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0C36-5175-4F3D-8FF8-28A4CDD99CF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5368940"/>
          </a:xfrm>
        </p:spPr>
        <p:txBody>
          <a:bodyPr>
            <a:normAutofit/>
          </a:bodyPr>
          <a:lstStyle/>
          <a:p>
            <a:r>
              <a:rPr lang="ru-RU" dirty="0" smtClean="0"/>
              <a:t>Культура речи </a:t>
            </a:r>
            <a:br>
              <a:rPr lang="ru-RU" dirty="0" smtClean="0"/>
            </a:br>
            <a:r>
              <a:rPr lang="ru-RU" dirty="0" smtClean="0"/>
              <a:t>современных школьников:</a:t>
            </a:r>
            <a:br>
              <a:rPr lang="ru-RU" dirty="0" smtClean="0"/>
            </a:br>
            <a:r>
              <a:rPr lang="ru-RU" dirty="0" smtClean="0"/>
              <a:t>работа по формированию</a:t>
            </a:r>
            <a:br>
              <a:rPr lang="ru-RU" dirty="0" smtClean="0"/>
            </a:br>
            <a:r>
              <a:rPr lang="ru-RU" dirty="0" smtClean="0"/>
              <a:t>речевой культуры школьников</a:t>
            </a: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258204" cy="566644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Игра «Передача эмоций»</a:t>
            </a:r>
          </a:p>
          <a:p>
            <a:pPr algn="just">
              <a:buNone/>
            </a:pPr>
            <a:r>
              <a:rPr lang="ru-RU" dirty="0" smtClean="0"/>
              <a:t>    Участники игры рассаживаются в круг по часовой стрелке. Первому предлагается в одной-двух фразах выплеснуть накопленные негативные эмоции на соседа, который, не отвечая первому, вымещает зло на следующем участнике в обидных фразах, и т.д. по цепи.</a:t>
            </a:r>
          </a:p>
          <a:p>
            <a:pPr algn="just">
              <a:buNone/>
            </a:pPr>
            <a:r>
              <a:rPr lang="ru-RU" dirty="0" smtClean="0"/>
              <a:t>     Затем задание меняется. Первый участник одной-двумя приветливыми фразами делится хорошим настроением с соседом, который, получив заряд положительных эмоций, передает его третьему и т.д. Учащиеся должны сравнить ощущения от передачи и получения отрицательных и положительных эмоций.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58204" cy="580931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  Игра «Антиреклама»</a:t>
            </a:r>
          </a:p>
          <a:p>
            <a:pPr>
              <a:buNone/>
            </a:pPr>
            <a:r>
              <a:rPr lang="ru-RU" dirty="0" smtClean="0"/>
              <a:t>    Задача участников – придумать остроумные лозунги против сквернословия. Это своеобразная антиреклама мата.</a:t>
            </a:r>
          </a:p>
          <a:p>
            <a:pPr>
              <a:buNone/>
            </a:pPr>
            <a:r>
              <a:rPr lang="ru-RU" dirty="0" smtClean="0"/>
              <a:t>    Например:</a:t>
            </a:r>
          </a:p>
          <a:p>
            <a:pPr>
              <a:buNone/>
            </a:pPr>
            <a:r>
              <a:rPr lang="ru-RU" dirty="0" smtClean="0"/>
              <a:t>    «</a:t>
            </a:r>
            <a:r>
              <a:rPr lang="ru-RU" b="1" i="1" dirty="0" smtClean="0"/>
              <a:t>Чтобы в жизни состояться, матом лучше не ругаться!»</a:t>
            </a:r>
          </a:p>
          <a:p>
            <a:pPr>
              <a:buNone/>
            </a:pPr>
            <a:r>
              <a:rPr lang="ru-RU" b="1" i="1" dirty="0" smtClean="0"/>
              <a:t>    «Наше условие – долой сквернословие!»</a:t>
            </a:r>
          </a:p>
          <a:p>
            <a:pPr>
              <a:buNone/>
            </a:pPr>
            <a:r>
              <a:rPr lang="ru-RU" b="1" i="1" dirty="0" smtClean="0"/>
              <a:t>     «Кто использует мат, тот, бесспорно, глуповат!»</a:t>
            </a:r>
          </a:p>
          <a:p>
            <a:pPr>
              <a:buNone/>
            </a:pPr>
            <a:r>
              <a:rPr lang="ru-RU" b="1" i="1" dirty="0" smtClean="0"/>
              <a:t>     «Хочешь успеха в жизни добиться – книжки читай, прекращай </a:t>
            </a:r>
            <a:r>
              <a:rPr lang="ru-RU" b="1" i="1" dirty="0" smtClean="0"/>
              <a:t>материться</a:t>
            </a:r>
            <a:r>
              <a:rPr lang="ru-RU" b="1" i="1" dirty="0" smtClean="0"/>
              <a:t>!»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Источники обогащения словаря школьника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58204" cy="4380558"/>
          </a:xfrm>
        </p:spPr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ru-RU" dirty="0" smtClean="0"/>
              <a:t>Речевая среда в семье, среди друзей.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/>
              <a:t>Речевая среда: книги, газеты, радио, телевидение.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/>
              <a:t>Учебная работа в школе: учебники, речь учителя.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/>
              <a:t>Словари, справочники.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/>
              <a:t>Посещения театров, встречи с писателями и др. мероприятия.</a:t>
            </a:r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правила борьбы с употреблением матерных слов: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143116"/>
            <a:ext cx="7829576" cy="4212444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Перестать ругаться самому, выработать отвращение и брезгливость к сквернословию;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Избегать общения с людьми, которые употребляют нецензурные слова;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Читать русскую классическую литературу;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Запоминать стихотворения, афоризмы.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2969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Диагностика отношения учащихся к жаргонной речи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58204" cy="4594872"/>
          </a:xfrm>
        </p:spPr>
        <p:txBody>
          <a:bodyPr>
            <a:normAutofit fontScale="77500" lnSpcReduction="20000"/>
          </a:bodyPr>
          <a:lstStyle/>
          <a:p>
            <a:pPr marL="65151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1. Используете ли Вы жаргонные слова при обращении со сверстниками?</a:t>
            </a:r>
          </a:p>
          <a:p>
            <a:pPr marL="651510" indent="-514350">
              <a:buNone/>
            </a:pPr>
            <a:r>
              <a:rPr lang="ru-RU" dirty="0" smtClean="0"/>
              <a:t>ДА – 100%</a:t>
            </a:r>
          </a:p>
          <a:p>
            <a:pPr marL="651510" indent="-514350">
              <a:buNone/>
            </a:pPr>
            <a:r>
              <a:rPr lang="ru-RU" dirty="0" smtClean="0"/>
              <a:t>НЕТ -   -</a:t>
            </a:r>
          </a:p>
          <a:p>
            <a:pPr marL="65151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2. А в разговоре со взрослыми?</a:t>
            </a:r>
          </a:p>
          <a:p>
            <a:pPr marL="651510" indent="-514350">
              <a:buNone/>
            </a:pPr>
            <a:r>
              <a:rPr lang="ru-RU" dirty="0" smtClean="0"/>
              <a:t>ДА – 75 %</a:t>
            </a:r>
          </a:p>
          <a:p>
            <a:pPr marL="651510" indent="-514350">
              <a:buNone/>
            </a:pPr>
            <a:r>
              <a:rPr lang="ru-RU" dirty="0" smtClean="0"/>
              <a:t>НЕТ –  25%</a:t>
            </a:r>
          </a:p>
          <a:p>
            <a:pPr marL="651510" indent="-514350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3. С какой целью Вы употребляете жаргонные слова?</a:t>
            </a:r>
          </a:p>
          <a:p>
            <a:pPr marL="651510" indent="-514350">
              <a:buNone/>
            </a:pPr>
            <a:r>
              <a:rPr lang="ru-RU" dirty="0" smtClean="0"/>
              <a:t>Самоутвердиться -</a:t>
            </a:r>
          </a:p>
          <a:p>
            <a:pPr marL="651510" indent="-514350">
              <a:buNone/>
            </a:pPr>
            <a:r>
              <a:rPr lang="ru-RU" dirty="0" smtClean="0"/>
              <a:t>Выглядеть лучше в глазах сверстников -</a:t>
            </a:r>
          </a:p>
          <a:p>
            <a:pPr marL="651510" indent="-514350">
              <a:buNone/>
            </a:pPr>
            <a:r>
              <a:rPr lang="ru-RU" dirty="0" smtClean="0"/>
              <a:t>Обмениваться информацией – 16%</a:t>
            </a:r>
          </a:p>
          <a:p>
            <a:pPr marL="651510" indent="-514350">
              <a:buNone/>
            </a:pPr>
            <a:r>
              <a:rPr lang="ru-RU" dirty="0" smtClean="0"/>
              <a:t>Придать своей речи живость, юмор – 100%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00042"/>
            <a:ext cx="7700962" cy="142876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571480"/>
            <a:ext cx="7686700" cy="571264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4. Используете ли Вы матерные слова в повседневной речи?</a:t>
            </a:r>
          </a:p>
          <a:p>
            <a:pPr>
              <a:buNone/>
            </a:pPr>
            <a:r>
              <a:rPr lang="ru-RU" dirty="0" smtClean="0"/>
              <a:t>ДА – </a:t>
            </a:r>
          </a:p>
          <a:p>
            <a:pPr>
              <a:buNone/>
            </a:pPr>
            <a:r>
              <a:rPr lang="ru-RU" dirty="0" smtClean="0"/>
              <a:t>НЕТ – 34%</a:t>
            </a:r>
          </a:p>
          <a:p>
            <a:pPr>
              <a:buNone/>
            </a:pPr>
            <a:r>
              <a:rPr lang="ru-RU" dirty="0" smtClean="0"/>
              <a:t>Иногда – 66%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5. Поправляют ли учителя Вашу речь?</a:t>
            </a:r>
          </a:p>
          <a:p>
            <a:pPr>
              <a:buNone/>
            </a:pPr>
            <a:r>
              <a:rPr lang="ru-RU" dirty="0" smtClean="0"/>
              <a:t>ДА – 25%</a:t>
            </a:r>
          </a:p>
          <a:p>
            <a:pPr>
              <a:buNone/>
            </a:pPr>
            <a:r>
              <a:rPr lang="ru-RU" dirty="0" smtClean="0"/>
              <a:t>ЧАСТО – </a:t>
            </a:r>
          </a:p>
          <a:p>
            <a:pPr>
              <a:buNone/>
            </a:pPr>
            <a:r>
              <a:rPr lang="ru-RU" dirty="0" smtClean="0"/>
              <a:t>ИНОГДА – 42%</a:t>
            </a:r>
          </a:p>
          <a:p>
            <a:pPr>
              <a:buNone/>
            </a:pPr>
            <a:r>
              <a:rPr lang="ru-RU" dirty="0" smtClean="0"/>
              <a:t>НЕТ – 33%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6. Как относятся родители к Вашей речи?</a:t>
            </a:r>
          </a:p>
          <a:p>
            <a:pPr>
              <a:buNone/>
            </a:pPr>
            <a:r>
              <a:rPr lang="ru-RU" dirty="0" smtClean="0"/>
              <a:t>Им не важно, как я говорю – 8%</a:t>
            </a:r>
          </a:p>
          <a:p>
            <a:pPr>
              <a:buNone/>
            </a:pPr>
            <a:r>
              <a:rPr lang="ru-RU" dirty="0" smtClean="0"/>
              <a:t>Они постоянно говорят, чтобы я следил за своей речью – 8%</a:t>
            </a:r>
          </a:p>
          <a:p>
            <a:pPr>
              <a:buNone/>
            </a:pPr>
            <a:r>
              <a:rPr lang="ru-RU" dirty="0" smtClean="0"/>
              <a:t>Иногда родители делают замечания по поводу моей речи – 84%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12064"/>
            <a:ext cx="7758138" cy="13085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714356"/>
            <a:ext cx="7829576" cy="56412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7. Чья речь для Вас является эталоном?</a:t>
            </a:r>
          </a:p>
          <a:p>
            <a:pPr>
              <a:buNone/>
            </a:pPr>
            <a:r>
              <a:rPr lang="ru-RU" dirty="0" smtClean="0"/>
              <a:t>Моих друзей – 17%</a:t>
            </a:r>
          </a:p>
          <a:p>
            <a:pPr>
              <a:buNone/>
            </a:pPr>
            <a:r>
              <a:rPr lang="ru-RU" dirty="0" smtClean="0"/>
              <a:t>Моих родителей – 58%</a:t>
            </a:r>
          </a:p>
          <a:p>
            <a:pPr>
              <a:buNone/>
            </a:pPr>
            <a:r>
              <a:rPr lang="ru-RU" dirty="0" smtClean="0"/>
              <a:t>Моих учителей – 67%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8. Когда слышите нецензурные слова, как Вы к этому относитесь?</a:t>
            </a:r>
          </a:p>
          <a:p>
            <a:pPr>
              <a:buNone/>
            </a:pPr>
            <a:r>
              <a:rPr lang="ru-RU" dirty="0" smtClean="0"/>
              <a:t>Нормально – 34%</a:t>
            </a:r>
          </a:p>
          <a:p>
            <a:pPr>
              <a:buNone/>
            </a:pPr>
            <a:r>
              <a:rPr lang="ru-RU" dirty="0" smtClean="0"/>
              <a:t>Мне все равно – 58%</a:t>
            </a:r>
          </a:p>
          <a:p>
            <a:pPr>
              <a:buNone/>
            </a:pPr>
            <a:r>
              <a:rPr lang="ru-RU" dirty="0" smtClean="0"/>
              <a:t>Плохо- 8%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9. Слышите ли Вы скверные слова в своей семье?</a:t>
            </a:r>
          </a:p>
          <a:p>
            <a:pPr>
              <a:buNone/>
            </a:pPr>
            <a:r>
              <a:rPr lang="ru-RU" dirty="0" smtClean="0"/>
              <a:t>ДА – 8%</a:t>
            </a:r>
          </a:p>
          <a:p>
            <a:pPr>
              <a:buNone/>
            </a:pPr>
            <a:r>
              <a:rPr lang="ru-RU" dirty="0" smtClean="0"/>
              <a:t>Редко – 75%</a:t>
            </a:r>
          </a:p>
          <a:p>
            <a:pPr>
              <a:buNone/>
            </a:pPr>
            <a:r>
              <a:rPr lang="ru-RU" dirty="0" smtClean="0"/>
              <a:t>НЕТ – 17%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5827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Система работы по формированию речевой культуры 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571744"/>
            <a:ext cx="8115328" cy="3737616"/>
          </a:xfrm>
        </p:spPr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ru-RU" dirty="0" smtClean="0"/>
              <a:t>Диагностика степени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речевой культуры школьников с целью разработки программы коррекции при планировании дальнейшей работы на основе полученных данных.</a:t>
            </a:r>
          </a:p>
          <a:p>
            <a:pPr marL="651510" indent="-514350">
              <a:buFont typeface="+mj-lt"/>
              <a:buAutoNum type="arabicPeriod"/>
            </a:pPr>
            <a:r>
              <a:rPr lang="ru-RU" dirty="0" smtClean="0"/>
              <a:t>Развитие положительной учебной мотивации каждого ученика.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258204" cy="580931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3. Организация активной речевой деятельности, формирование умений: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осмысливать и хорошо представлять себе речевую ситуацию;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собирать материал для речевого высказывания, пользуясь различными источниками информации, систематизировать его, составлять план высказывания;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пользоваться разными стилями и типами речи, разнообразными языковыми средствами;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корректировать свою устную речь, совершенствовать (редактировать) написанное.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258204" cy="5237814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4. Обогащение словарного запаса учащихся.</a:t>
            </a:r>
          </a:p>
          <a:p>
            <a:pPr algn="just">
              <a:buNone/>
            </a:pPr>
            <a:r>
              <a:rPr lang="ru-RU" dirty="0" smtClean="0"/>
              <a:t>5. Деятельность учащихся на любом уроке оценивается с позиции речевого этикета, учитывается культура высказывания по предмету, умение практически оценивать свое высказывание и высказывания окружающих.</a:t>
            </a:r>
            <a:endParaRPr lang="ru-RU" dirty="0"/>
          </a:p>
        </p:txBody>
      </p:sp>
    </p:spTree>
  </p:cSld>
  <p:clrMapOvr>
    <a:masterClrMapping/>
  </p:clrMapOvr>
  <p:transition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Практические занятия с учащимися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500306"/>
            <a:ext cx="8258204" cy="380905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Игра «Эстафета добрых слов»</a:t>
            </a:r>
          </a:p>
          <a:p>
            <a:pPr algn="just">
              <a:buNone/>
            </a:pPr>
            <a:r>
              <a:rPr lang="ru-RU" dirty="0" smtClean="0"/>
              <a:t>    Начиная с первого участника, каждый по цепочке должен сказать соседу какое-нибудь доброе слово, не забыв при этом назвать соседа по имени.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184</TotalTime>
  <Words>654</Words>
  <PresentationFormat>Экран (4:3)</PresentationFormat>
  <Paragraphs>84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Культура речи  современных школьников: работа по формированию речевой культуры школьников</vt:lpstr>
      <vt:lpstr>Основные правила борьбы с употреблением матерных слов:</vt:lpstr>
      <vt:lpstr>Диагностика отношения учащихся к жаргонной речи</vt:lpstr>
      <vt:lpstr>Слайд 4</vt:lpstr>
      <vt:lpstr>Слайд 5</vt:lpstr>
      <vt:lpstr>Система работы по формированию речевой культуры школьников</vt:lpstr>
      <vt:lpstr>Слайд 7</vt:lpstr>
      <vt:lpstr>Слайд 8</vt:lpstr>
      <vt:lpstr>Практические занятия с учащимися</vt:lpstr>
      <vt:lpstr>Слайд 10</vt:lpstr>
      <vt:lpstr>Слайд 11</vt:lpstr>
      <vt:lpstr>Источники обогащения словаря школьника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речи  современных школьников: работа по формированию речевой культуры школьников</dc:title>
  <dc:creator>кс</dc:creator>
  <cp:lastModifiedBy>кс</cp:lastModifiedBy>
  <cp:revision>24</cp:revision>
  <dcterms:created xsi:type="dcterms:W3CDTF">2014-03-23T16:27:05Z</dcterms:created>
  <dcterms:modified xsi:type="dcterms:W3CDTF">2014-06-08T11:00:47Z</dcterms:modified>
</cp:coreProperties>
</file>