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embeddings/oleObject4.bin" ContentType="application/vnd.openxmlformats-officedocument.oleObject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embeddings/oleObject1.bin" ContentType="application/vnd.openxmlformats-officedocument.oleObject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Override PartName="/ppt/slideLayouts/slideLayout73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embeddings/oleObject6.bin" ContentType="application/vnd.openxmlformats-officedocument.oleObject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activeX/activeX1.xml" ContentType="application/vnd.ms-office.activeX+xml"/>
  <Override PartName="/ppt/slideLayouts/slideLayout81.xml" ContentType="application/vnd.openxmlformats-officedocument.presentationml.slideLayout+xml"/>
  <Override PartName="/ppt/theme/themeOverride4.xml" ContentType="application/vnd.openxmlformats-officedocument.themeOverride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embeddings/oleObject7.bin" ContentType="application/vnd.openxmlformats-officedocument.oleObject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embeddings/oleObject3.bin" ContentType="application/vnd.openxmlformats-officedocument.oleObject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embeddings/oleObject8.bin" ContentType="application/vnd.openxmlformats-officedocument.oleObjec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Default Extension="bin" ContentType="application/vnd.ms-office.activeX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103.xml" ContentType="application/vnd.openxmlformats-officedocument.presentationml.slideLayout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embeddings/oleObject5.bin" ContentType="application/vnd.openxmlformats-officedocument.oleObject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vml" ContentType="application/vnd.openxmlformats-officedocument.vmlDrawing"/>
  <Default Extension="gif" ContentType="image/gif"/>
  <Override PartName="/ppt/slides/slide89.xml" ContentType="application/vnd.openxmlformats-officedocument.presentationml.slide+xml"/>
  <Override PartName="/ppt/slideLayouts/slideLayout9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3" r:id="rId3"/>
    <p:sldMasterId id="2147483717" r:id="rId4"/>
    <p:sldMasterId id="2147483729" r:id="rId5"/>
    <p:sldMasterId id="2147483873" r:id="rId6"/>
    <p:sldMasterId id="2147484466" r:id="rId7"/>
    <p:sldMasterId id="2147484502" r:id="rId8"/>
    <p:sldMasterId id="2147484514" r:id="rId9"/>
    <p:sldMasterId id="2147484526" r:id="rId10"/>
    <p:sldMasterId id="2147484538" r:id="rId11"/>
    <p:sldMasterId id="2147484550" r:id="rId12"/>
  </p:sldMasterIdLst>
  <p:notesMasterIdLst>
    <p:notesMasterId r:id="rId107"/>
  </p:notesMasterIdLst>
  <p:sldIdLst>
    <p:sldId id="341" r:id="rId13"/>
    <p:sldId id="257" r:id="rId14"/>
    <p:sldId id="258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7" r:id="rId33"/>
    <p:sldId id="288" r:id="rId34"/>
    <p:sldId id="289" r:id="rId35"/>
    <p:sldId id="284" r:id="rId36"/>
    <p:sldId id="285" r:id="rId37"/>
    <p:sldId id="286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8" r:id="rId85"/>
    <p:sldId id="337" r:id="rId86"/>
    <p:sldId id="336" r:id="rId87"/>
    <p:sldId id="339" r:id="rId88"/>
    <p:sldId id="340" r:id="rId89"/>
    <p:sldId id="362" r:id="rId90"/>
    <p:sldId id="363" r:id="rId91"/>
    <p:sldId id="364" r:id="rId92"/>
    <p:sldId id="365" r:id="rId93"/>
    <p:sldId id="342" r:id="rId94"/>
    <p:sldId id="343" r:id="rId95"/>
    <p:sldId id="344" r:id="rId96"/>
    <p:sldId id="347" r:id="rId97"/>
    <p:sldId id="348" r:id="rId98"/>
    <p:sldId id="369" r:id="rId99"/>
    <p:sldId id="361" r:id="rId100"/>
    <p:sldId id="366" r:id="rId101"/>
    <p:sldId id="367" r:id="rId102"/>
    <p:sldId id="368" r:id="rId103"/>
    <p:sldId id="360" r:id="rId104"/>
    <p:sldId id="351" r:id="rId105"/>
    <p:sldId id="357" r:id="rId10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CC00FF"/>
    <a:srgbClr val="FF3300"/>
    <a:srgbClr val="FFFF00"/>
    <a:srgbClr val="0000CC"/>
    <a:srgbClr val="FFFFCC"/>
    <a:srgbClr val="FF6600"/>
    <a:srgbClr val="64DEF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84" Type="http://schemas.openxmlformats.org/officeDocument/2006/relationships/slide" Target="slides/slide72.xml"/><Relationship Id="rId89" Type="http://schemas.openxmlformats.org/officeDocument/2006/relationships/slide" Target="slides/slide7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07" Type="http://schemas.openxmlformats.org/officeDocument/2006/relationships/notesMaster" Target="notesMasters/notesMaster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slide" Target="slides/slide54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87" Type="http://schemas.openxmlformats.org/officeDocument/2006/relationships/slide" Target="slides/slide75.xml"/><Relationship Id="rId102" Type="http://schemas.openxmlformats.org/officeDocument/2006/relationships/slide" Target="slides/slide90.xml"/><Relationship Id="rId11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9.xml"/><Relationship Id="rId82" Type="http://schemas.openxmlformats.org/officeDocument/2006/relationships/slide" Target="slides/slide70.xml"/><Relationship Id="rId90" Type="http://schemas.openxmlformats.org/officeDocument/2006/relationships/slide" Target="slides/slide78.xml"/><Relationship Id="rId95" Type="http://schemas.openxmlformats.org/officeDocument/2006/relationships/slide" Target="slides/slide83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100" Type="http://schemas.openxmlformats.org/officeDocument/2006/relationships/slide" Target="slides/slide88.xml"/><Relationship Id="rId105" Type="http://schemas.openxmlformats.org/officeDocument/2006/relationships/slide" Target="slides/slide9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slide" Target="slides/slide68.xml"/><Relationship Id="rId85" Type="http://schemas.openxmlformats.org/officeDocument/2006/relationships/slide" Target="slides/slide73.xml"/><Relationship Id="rId93" Type="http://schemas.openxmlformats.org/officeDocument/2006/relationships/slide" Target="slides/slide81.xml"/><Relationship Id="rId98" Type="http://schemas.openxmlformats.org/officeDocument/2006/relationships/slide" Target="slides/slide8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103" Type="http://schemas.openxmlformats.org/officeDocument/2006/relationships/slide" Target="slides/slide91.xml"/><Relationship Id="rId108" Type="http://schemas.openxmlformats.org/officeDocument/2006/relationships/presProps" Target="presProp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slide" Target="slides/slide71.xml"/><Relationship Id="rId88" Type="http://schemas.openxmlformats.org/officeDocument/2006/relationships/slide" Target="slides/slide76.xml"/><Relationship Id="rId91" Type="http://schemas.openxmlformats.org/officeDocument/2006/relationships/slide" Target="slides/slide79.xml"/><Relationship Id="rId96" Type="http://schemas.openxmlformats.org/officeDocument/2006/relationships/slide" Target="slides/slide84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6" Type="http://schemas.openxmlformats.org/officeDocument/2006/relationships/slide" Target="slides/slide9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81" Type="http://schemas.openxmlformats.org/officeDocument/2006/relationships/slide" Target="slides/slide69.xml"/><Relationship Id="rId86" Type="http://schemas.openxmlformats.org/officeDocument/2006/relationships/slide" Target="slides/slide74.xml"/><Relationship Id="rId94" Type="http://schemas.openxmlformats.org/officeDocument/2006/relationships/slide" Target="slides/slide82.xml"/><Relationship Id="rId99" Type="http://schemas.openxmlformats.org/officeDocument/2006/relationships/slide" Target="slides/slide87.xml"/><Relationship Id="rId101" Type="http://schemas.openxmlformats.org/officeDocument/2006/relationships/slide" Target="slides/slide8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Relationship Id="rId109" Type="http://schemas.openxmlformats.org/officeDocument/2006/relationships/viewProps" Target="viewProps.xml"/><Relationship Id="rId34" Type="http://schemas.openxmlformats.org/officeDocument/2006/relationships/slide" Target="slides/slide22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6" Type="http://schemas.openxmlformats.org/officeDocument/2006/relationships/slide" Target="slides/slide64.xml"/><Relationship Id="rId97" Type="http://schemas.openxmlformats.org/officeDocument/2006/relationships/slide" Target="slides/slide85.xml"/><Relationship Id="rId104" Type="http://schemas.openxmlformats.org/officeDocument/2006/relationships/slide" Target="slides/slide9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92" Type="http://schemas.openxmlformats.org/officeDocument/2006/relationships/slide" Target="slides/slide80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4F4BCE6-E7D5-4BB7-B84E-E13488502DD6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08EDCBE-E348-49B3-9FD3-93A449000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4E3650A-9E03-4848-968A-0325E013541F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jpeg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0EBCC-F43D-46DF-A414-FEEE622238CF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3B699-FD87-431B-8FA7-D17BAC702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CC4AC-4558-4E23-8F10-D5A3D2A67D8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7623F-3A10-4FB5-9D80-CEB08CE1C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DF19C-6616-4BEC-B5B6-8D1EB0A29E1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C78C2D6-1B06-42E8-B55F-52AC29439A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02CA1-AE2B-41EC-BA26-1DD0AA24178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62E12-E499-4506-9CAD-87D902932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5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9DB89-6781-420C-8918-1B5A0FDB16B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37FD7A7-8370-4A2C-8923-6BE434D5F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0CA90-B40E-4DED-925E-F079E767AD45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80D3B-D68C-4DB4-9BD3-4953363553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2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6CBCA-A2FF-4A04-8E20-D180430295E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FEA6121-B357-4B1C-9E84-03622370E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71AD1-E6F1-4316-A066-499C5AE1208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D63AA-D24E-440F-874C-5440F3226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8DD4-66FB-470C-973E-5F0087DD1A1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FB98CA4-ACC2-4B47-8D69-042E3B409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21FC02D-8EA5-44DF-B07C-82F67E08C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5AEA6-6CE2-44D9-B659-DAB162F61BD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B33CA-FAF0-4FBD-A9CD-B56A02F23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ADD17-201E-45F2-AF66-64A954BDD5E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57674-FC3F-4459-8397-AA3E59905AC6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59420-49B1-4D93-84BE-C165F29FD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5CEAF-FF96-471D-9237-E8416765EF61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652A8-83ED-4A76-84E5-0D12BBAEF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4DE89-2E2A-4515-B85E-D30A0D122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03923-2522-41B9-8035-704F0B88C72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25C2E0-D33B-4E3D-97A9-F5E0284A7D3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106162-1073-4E02-8A48-78E76164A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DFC81-120A-481E-A8F5-F89E4C3CB7B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45514-2FAA-4DB4-8CA2-31D0F9548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61233E-877F-4CA4-BA4E-5D328EA2096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781146-7FDF-4A78-BD0F-68BDCFAA3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FC526-6858-4230-B644-F4FDD5E8863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3EAB2-6281-43D3-87F4-2FF459760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B2595-318C-4B64-BEB4-F56D3FA9F66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8CB0-F856-48CD-BD79-8857831AA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6BC0-3F8A-4857-839F-7726C9E5436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F1C28-8351-4B85-B10A-290196EB3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0CBF94-E89C-4475-97A6-C9807057814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E1DEF1-BBAA-4E42-9AF2-1425DA1B5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78BB9-2B76-4A08-8764-90DCCEFD3B0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10C23-3EBA-4391-8CB5-C2E4FE82C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ADA4B7-3700-4F79-B969-94900F72EC1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42952F-D355-41EC-93FC-42C367663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14358-B8BB-4A25-AF66-6B8984465B3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A6BDE-86CD-4BEB-9911-DBBE7108C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E058F-50AC-4677-B09D-9D8D6EA6084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6C321-59FA-4619-A36F-7EF6B508A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58CA-AF54-4FDE-A8FB-65CF6318E335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A12E8-2D05-4CA1-8077-8DC8E77F4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8DA3-12FB-4B27-B0AC-6B26A038E81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957F30E5-185D-4A43-BDE9-AE2E51577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52C7F-829F-4CD3-9516-5B6D03E2218C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74FE7-D3B4-48E8-A3D7-83ABB81B05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34BFD-9519-41B8-BC3B-1C4847C8447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A4A8-5DD3-4368-AA29-3F30F1404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A04D5-FA75-4A18-B552-83D1F7D52165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96AB2-8C04-4063-8A96-96A3D1379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B7143-0ECF-48B6-AAC4-BA7B878B1DE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D7293-2FA8-4469-8A2F-BF7B8E5E0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C4E1F-A505-4F43-862C-99877E6D941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64426-9A49-4E3B-AB80-7CE3A14F3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86FA9-B395-4746-8C55-B1954D1F71F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14EB3-F89A-48A3-9BA1-BDA19E9F9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7E037-494C-4384-8DAD-3FBDCC938FC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BD6AB-4267-4BB4-877C-52EF57155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E828-46C2-47E6-AB48-5A83E2EA5091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3B1F7-2B9E-49CF-BFC3-ECEED2372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CA31B-86A8-43F7-925F-A33CF38B202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645EC-4C1A-4E42-81AF-E5C6B6CA2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E5C0A-474E-4975-88A0-8D27575ED41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39288-389C-4564-9DEB-1D1319D01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DADF6-6D75-439A-BD20-16F8D1CBBB9C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D3E77-45D0-44DA-9B02-742A42D6C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97D86-535B-4638-9BDF-3D1D6D1349C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8340B-7433-42A2-9280-715283927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61A64-6A97-49AD-9DEE-98D67E2F8D0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FBD6E-5BE4-4979-A27F-6E501A6A1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EBF76-BA83-40FB-8749-57473CEFD92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C487C-EFB5-49E2-8CA5-456BC7549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6596B-A168-4CCC-9510-20FFAB814F9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D99F6-232A-4F9F-9113-B8A95F987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75F50-199F-4236-A54F-6A236B769F4F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9E22E-32F6-4E81-82FB-DA7A5A5DE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3FF0D-A212-4974-8267-476C00FC93C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5A76B-E051-42FA-BC00-40C817E97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0C97B-9756-4F6F-9304-56DF8C80345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4AF96-00FB-4C0D-A041-33B70A58D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7CBBD-A553-46BA-8499-2BDBE1AAB861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75F3-D2D1-4FE8-8A00-321108E4D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8D371-81E1-4D05-93D1-2FF34B3BCF4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9F61B-B42D-4E2E-96E2-5A07B1436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4CD91-C6A6-48D4-BFED-2CDD4342CDD5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9AD05-6517-4DD0-8C8F-FCC0A91AC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89711-67E8-4E2C-A22B-7E905088264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E936F-E3AB-4086-B3FA-54DCDAD58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1A09E-40E9-4CAD-B297-565F9A82F4E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BE9CF-31F7-47B8-BF07-345111619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D9B96-C32D-4C89-B3F2-D9645521329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33772-0474-4E9B-BA3D-3EA58D54F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42F74-231A-4599-AD10-936F60CD3D7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FFD24-C86E-477C-9A6E-2DAF97D0C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0572C-8F3D-46D1-A0A8-84909C7918E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8BDAB-4DDE-4399-B37A-60B46E87C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4ABEA-8644-4023-B9E2-651F9A15792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399B4-93FD-4BF2-9D9C-A5D99E233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A8688-2951-4BF9-AB2C-C35F59A947D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6368F-CBAA-46AA-BE26-FC398584D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FB7A8-03B6-4A6D-951C-04778E39D91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41DA1-ECB1-4261-A39D-DA44870B1A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1BC9D-04CD-488D-B218-EA7EF0CB4DC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B98D8-8136-4BD1-AC36-1550DBC69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5F2F-CBF0-47BC-BB32-AA47E5005C3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7AF04-8744-46C1-8236-0307F753F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265E-7D6B-4BA0-9922-B0DAD6EA5CAC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42BF8-70DB-4EFF-B0C2-AE5F2652D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C2CF5-3CEA-4F6E-90C3-8D37B7A9681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6A227-31BA-44D4-AF05-87FAE7725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0BAEE9-99A3-4C80-9C6A-2483C6628AB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FDD913-FD38-4F95-BC28-E4D61152A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47B80-C21C-4BD4-AAF5-A5779832E91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B6ACA-AACC-4C0D-B03A-3EA1E0567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33EEAB-8EB1-4E0D-82B9-A5467A3D7515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23F693-61BD-4100-8FC7-94182802A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76284-EC3D-4664-82B0-F207CDC76C6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5F53B-E41B-43B5-B6EA-99E123403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43C25-F334-4A12-80DC-2F2F33D0AFF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3A3CE-DB15-4B69-B724-47608C8F2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31ABD-42F8-4B89-BB31-AE28009BFFB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A5627-4656-4396-B2E7-C3BA96E9F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F568-EF55-4D59-8B2B-5B066CD600FF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FBAB3-C568-4012-945A-D51CAFED5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5AAC5F-6B97-4C7B-B3B5-CA84BE88E70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785987-B1F7-4461-9895-E6F6423CC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DC4D0-680E-4825-B72C-341298158FE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93FBD-F758-4D3A-97C4-B0E74DBCE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2EC979-6FD0-47D9-8626-AAFA506DA2C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0506B3-F0AA-4AA0-A036-2B066AC90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8DE05-83FE-4652-9B96-5E19312518D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20B46-8945-49C2-8350-BD792A52D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0DF0E-6451-4C50-97C0-50F2C02A014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02062-AFC4-4960-A511-29C786A50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6E7D2-20F2-4E23-86E2-CF966D900F3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AF08B-22E8-4086-8458-A2BB77045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15726-CE8B-4A4A-9E7A-1865785519A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133D5-E7E0-4405-A3B2-334BA8AEB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pic>
        <p:nvPicPr>
          <p:cNvPr id="5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/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4E4FD-FB13-4E38-A433-FB7FDFF18D8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81B1B-44C6-4EE2-8D80-2CC9D8A62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38C26-9F6B-411F-BC59-110EE131935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05F6A-7565-43B5-AA4F-7CB89E2F7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rcRect/>
          <a:stretch>
            <a:fillRect/>
          </a:stretch>
        </p:blipFill>
        <p:spPr bwMode="auto">
          <a:xfrm>
            <a:off x="0" y="1619250"/>
            <a:ext cx="9144000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FB4E3-390E-4376-89ED-C3AD56225D4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76664-11D9-49ED-B9AC-83FDBB7B1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8BD-F615-4F80-A926-D6A9CBD2D2F1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60E96-403B-4A11-9E71-94AF20077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ACC69-FB8F-4D1B-A37F-D16BBEC2108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F9D4F-7729-4F72-ACEC-782663BFD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AB6D7-2DC8-4C74-A338-8AB21B5376D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21B9C-9762-4BDC-9A63-49F08C0C4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3595A-5162-42D7-B48B-320C9B67EAC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D6FE2-29B1-4321-91E0-7B246B057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que 9"/>
          <p:cNvSpPr/>
          <p:nvPr/>
        </p:nvSpPr>
        <p:spPr>
          <a:xfrm>
            <a:off x="1463675" y="1847850"/>
            <a:ext cx="3089275" cy="3089275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 rtlCol="0"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CF46-7716-45F2-813D-E183EC3AB76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18A88-53BC-46A3-BAF7-71AEA8F75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5F6D2-3BE4-4DCF-8EF9-1566BEA45D9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49B2D-9CED-4585-8C3F-988B66664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265AD-9E04-44B4-818E-2B023ABD2596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ECCF2-C9A8-4CB6-A514-A112FDBC8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ltGray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F5F1F-5ADF-4FFE-971B-21A04CC688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controls>
      <p:control spid="304130" name="ShockwaveFlash1" r:id="rId2" imgW="1447920" imgH="1447920"/>
    </p:controls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4E651-3886-49EA-8D17-9AFCD1C40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1C01A-5C37-4D08-83BC-5EA8D56690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057400"/>
            <a:ext cx="38862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862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A1F01-FC91-4D57-86D0-79DE22CCB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3606B-94E5-4A08-977D-D2C56E0B304E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4A9F2-D8FA-4688-BAAA-3BA48175F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769F7-C041-4CFE-8F21-9AEB9564A2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583ED-BE7A-470E-A563-119B44882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original_4_b"/>
          <p:cNvPicPr>
            <a:picLocks noChangeAspect="1" noChangeArrowheads="1" noCrop="1"/>
          </p:cNvPicPr>
          <p:nvPr userDrawn="1"/>
        </p:nvPicPr>
        <p:blipFill>
          <a:blip r:embed="rId2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1FFAD-5827-4E06-B15D-9A404BBA2A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0E1D9-1890-4D5D-8DAE-CB3CB3ED57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Bitmap_125.bmp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8170" t="22855" r="8170" b="19661"/>
          <a:stretch>
            <a:fillRect/>
          </a:stretch>
        </p:blipFill>
        <p:spPr>
          <a:xfrm>
            <a:off x="1066800" y="1399223"/>
            <a:ext cx="6995160" cy="39347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37" descr="original_4_b"/>
          <p:cNvPicPr>
            <a:picLocks noChangeAspect="1" noChangeArrowheads="1" noCrop="1"/>
          </p:cNvPicPr>
          <p:nvPr userDrawn="1"/>
        </p:nvPicPr>
        <p:blipFill>
          <a:blip r:embed="rId3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5410200"/>
            <a:ext cx="1447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28662"/>
            <a:ext cx="7010400" cy="566738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35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1447800"/>
            <a:ext cx="6858000" cy="38100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878EF-5ECB-48D3-9C97-A4BA276CAA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3996A-E5A7-4053-ABBB-2DBBDE172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2057400" cy="5287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200"/>
            <a:ext cx="6019800" cy="5287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E981B-44AD-42DB-B206-BD53C3F40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CF8F2-9DA7-40F3-BF33-129938C27955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11999-DA22-4C3E-A295-B0B3D0895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DDEBA-E44F-470A-AA58-DFA1E423559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AB9AA-B94A-458F-931A-6BE5823A3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D004B-98EF-48E9-9C5F-3E5A7A37759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186DA-40A2-4744-B5DD-656D97634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35E5-6A5D-45FB-A51B-2AEB690A83AC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6BADB-8007-4A7D-B9C6-7360A6393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C3CFC-5AD6-4B16-AA0A-63CEEA5B6C9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B9CB5-2975-4945-A9FF-CEFBF234C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5BCAB-F890-4BA0-984E-A8BB34E35E0E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4D24B-7BFD-4D1A-84CF-435395B4A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341C4-FA06-4CF4-BFDA-83EFDD37423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A550E-CA0A-46C0-B4B6-55BCEBD82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9065A-3CE4-4BA1-AB2B-CBE48F8E131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BD7D2-2063-4D72-BD83-E4A0B4E09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304F7-4B1C-4574-9883-F76E54399F5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35B4-74DE-42E9-8671-AA72BC0BA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19C23-43A4-412C-8A62-6DC09D42448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745C1-123C-4F50-A9CA-F3154ACA4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42470-D150-4AD5-9AC0-793E460EDDD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01D16-D6BF-4E8C-A484-43AD68849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7161D-8F72-4845-993F-746D0AAABF7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B6560-10B1-472E-94CC-1559856AE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9108557 w 5760"/>
                <a:gd name="T3" fmla="*/ 0 h 528"/>
                <a:gd name="T4" fmla="*/ 9108557 w 5760"/>
                <a:gd name="T5" fmla="*/ 838200 h 528"/>
                <a:gd name="T6" fmla="*/ 75905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61FE14C-3CE0-45A7-A5D2-114ADA2DA53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8558F62-C2B4-456F-8BDB-C058AC731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0EC49-870A-4C4A-8961-2B00B44E4C7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0406-12A6-46A2-B247-84307A59A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79425-55BB-4288-87AC-D2795ABBDEA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D5E81-E7C9-42F9-830A-25864BE64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37F23C-9FA9-496E-B2EF-D9CD227ED6F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A6476F-3F1C-4B78-8B1D-B2AEEF75C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ADE6AD-29DA-4042-932F-49FCB3303EE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E69CD3-BD0B-4E02-B57E-21A31C640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88DA2B-805E-46E9-903D-0487E8ECFBE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2E6404-6C2C-455D-9285-AF4C9F4F6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35CED5-C508-4DAA-A636-6E2AE4A00296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1F7F94-E0E3-43A6-9C93-ED63E437D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3062C-179E-4314-BFA2-CD3BC802244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8034B-61EE-4AFC-B5FC-736AF4E15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FE3167-D9C9-4C51-9F0F-B29758B850C1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5018CD-CFA7-4D40-BA5D-278EBE2B0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8FC6186-6A7D-41CF-91F0-D164916358D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5095207-BE12-4EA4-88B8-73DB0BF92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E8D79-F9EE-4A30-BC5B-D97603BD502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D62FB-AF29-4E4D-B7EA-2AA204A97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1AC9C-D31F-4844-A1D8-B17D463EB6A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A9932-E99D-4798-A1F0-1CBF64FD9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3666A-09F7-4CA1-8632-13D7C1E2326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3C979-B796-4CFC-A291-10BDA9BA0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C2041-90F7-4398-9BA9-79E3D1C33CC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13FAF-D934-47F9-8706-E140BD6DE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8B5A7-9874-423E-AF54-C8CE921E357F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364F0-9FBC-474C-9391-26536DDE1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6CA69-6961-47A6-94B6-4F923548DCD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B69C9-7E14-476E-B326-ABB2E1F17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FAB14-39E5-4043-BD8F-F234CF5AC2A6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A62BB-233E-42AF-BEAD-9FEF30644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7580F-B69A-40C9-8594-32915E99966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27F20-2A3E-4E80-9796-5C320799A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8BB3A-425C-4EAB-AA4E-2BD1FF39511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BA9E2-F00E-4DEB-8407-AFDE07F03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D95F9-1485-4B9C-A36D-2A28B3104BEE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4F72B-0F66-48ED-8B8C-EF6558F54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BBC1B-ACEC-4F5C-8077-F6FE826A2C7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9715F-54B1-4EBD-BD5D-833D0083E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907E7-EF31-462A-9A93-78AC465FB41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8D27-0F9A-4D28-918A-BD89873B8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EA593-743B-41B3-A661-DA5A3A0B423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FA27C-70C9-439E-87A3-8CABEB203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066FF-71C3-4B4F-B40C-6C880EE7286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B7CB2-B530-44B0-BB04-68C5F2FD95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210BBA-E8C6-4DAB-A8C3-A11CDE421846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115786-BE70-4336-823F-A158815EE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4" r:id="rId1"/>
    <p:sldLayoutId id="2147484995" r:id="rId2"/>
    <p:sldLayoutId id="2147484996" r:id="rId3"/>
    <p:sldLayoutId id="2147484997" r:id="rId4"/>
    <p:sldLayoutId id="2147484998" r:id="rId5"/>
    <p:sldLayoutId id="2147484999" r:id="rId6"/>
    <p:sldLayoutId id="2147485000" r:id="rId7"/>
    <p:sldLayoutId id="2147485001" r:id="rId8"/>
    <p:sldLayoutId id="2147485002" r:id="rId9"/>
    <p:sldLayoutId id="2147485003" r:id="rId10"/>
    <p:sldLayoutId id="21474850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291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292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293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624211-240B-4A8A-8114-6A4AF489C52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AB9D494-B72B-49C6-967D-FA031D7E2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9470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9471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5" r:id="rId1"/>
    <p:sldLayoutId id="2147485106" r:id="rId2"/>
    <p:sldLayoutId id="2147485107" r:id="rId3"/>
    <p:sldLayoutId id="2147485108" r:id="rId4"/>
    <p:sldLayoutId id="2147485109" r:id="rId5"/>
    <p:sldLayoutId id="2147485110" r:id="rId6"/>
    <p:sldLayoutId id="2147485111" r:id="rId7"/>
    <p:sldLayoutId id="2147485112" r:id="rId8"/>
    <p:sldLayoutId id="2147485113" r:id="rId9"/>
    <p:sldLayoutId id="2147485114" r:id="rId10"/>
    <p:sldLayoutId id="21474851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87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7B7FBA69-1D72-4817-B91C-D51DD53AFF7E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9ADE00E7-DB64-45EA-9708-801DA5A9E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6" r:id="rId1"/>
    <p:sldLayoutId id="2147485058" r:id="rId2"/>
    <p:sldLayoutId id="2147485117" r:id="rId3"/>
    <p:sldLayoutId id="2147485059" r:id="rId4"/>
    <p:sldLayoutId id="2147485060" r:id="rId5"/>
    <p:sldLayoutId id="2147485061" r:id="rId6"/>
    <p:sldLayoutId id="2147485118" r:id="rId7"/>
    <p:sldLayoutId id="2147485062" r:id="rId8"/>
    <p:sldLayoutId id="2147485119" r:id="rId9"/>
    <p:sldLayoutId id="2147485063" r:id="rId10"/>
    <p:sldLayoutId id="21474850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5C08A61-80AF-4E3F-8814-21B2F2100875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2014B5A-E866-4549-90A1-E9CB2D3B5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20" r:id="rId1"/>
    <p:sldLayoutId id="2147485065" r:id="rId2"/>
    <p:sldLayoutId id="2147485121" r:id="rId3"/>
    <p:sldLayoutId id="2147485066" r:id="rId4"/>
    <p:sldLayoutId id="2147485067" r:id="rId5"/>
    <p:sldLayoutId id="2147485068" r:id="rId6"/>
    <p:sldLayoutId id="2147485122" r:id="rId7"/>
    <p:sldLayoutId id="2147485123" r:id="rId8"/>
    <p:sldLayoutId id="2147485124" r:id="rId9"/>
    <p:sldLayoutId id="2147485069" r:id="rId10"/>
    <p:sldLayoutId id="21474851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3594775-5953-4A08-8A3A-06CA9F80D32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B4F30C0C-AA2B-468A-A0C5-628E2BEC5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5" r:id="rId1"/>
    <p:sldLayoutId id="2147485006" r:id="rId2"/>
    <p:sldLayoutId id="2147485007" r:id="rId3"/>
    <p:sldLayoutId id="2147485008" r:id="rId4"/>
    <p:sldLayoutId id="2147485009" r:id="rId5"/>
    <p:sldLayoutId id="2147485010" r:id="rId6"/>
    <p:sldLayoutId id="2147485011" r:id="rId7"/>
    <p:sldLayoutId id="2147485012" r:id="rId8"/>
    <p:sldLayoutId id="2147485013" r:id="rId9"/>
    <p:sldLayoutId id="2147485014" r:id="rId10"/>
    <p:sldLayoutId id="21474850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F4EB0AC-D5E5-44D8-BFB2-8B3DBBF7A4CC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9A4F6A7-15B7-424A-9E99-1F21ED77C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6" r:id="rId1"/>
    <p:sldLayoutId id="2147485017" r:id="rId2"/>
    <p:sldLayoutId id="2147485018" r:id="rId3"/>
    <p:sldLayoutId id="2147485019" r:id="rId4"/>
    <p:sldLayoutId id="2147485020" r:id="rId5"/>
    <p:sldLayoutId id="2147485021" r:id="rId6"/>
    <p:sldLayoutId id="2147485022" r:id="rId7"/>
    <p:sldLayoutId id="2147485023" r:id="rId8"/>
    <p:sldLayoutId id="2147485024" r:id="rId9"/>
    <p:sldLayoutId id="2147485025" r:id="rId10"/>
    <p:sldLayoutId id="21474850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319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C9138DC7-EF2E-4FB2-A421-5C16E612DEB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3A418BBE-8660-424F-9A3F-275D95C06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0" r:id="rId1"/>
    <p:sldLayoutId id="2147485027" r:id="rId2"/>
    <p:sldLayoutId id="2147485071" r:id="rId3"/>
    <p:sldLayoutId id="2147485028" r:id="rId4"/>
    <p:sldLayoutId id="2147485029" r:id="rId5"/>
    <p:sldLayoutId id="2147485030" r:id="rId6"/>
    <p:sldLayoutId id="2147485072" r:id="rId7"/>
    <p:sldLayoutId id="2147485031" r:id="rId8"/>
    <p:sldLayoutId id="2147485073" r:id="rId9"/>
    <p:sldLayoutId id="2147485032" r:id="rId10"/>
    <p:sldLayoutId id="214748503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window3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34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057400"/>
            <a:ext cx="6400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9ABE140F-9BB6-49EC-AC49-D163E6EC39F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438" y="63642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D2C2F415-9823-4F46-A6ED-4CE1599F8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4" r:id="rId1"/>
    <p:sldLayoutId id="2147485075" r:id="rId2"/>
    <p:sldLayoutId id="2147485076" r:id="rId3"/>
    <p:sldLayoutId id="2147485077" r:id="rId4"/>
    <p:sldLayoutId id="2147485078" r:id="rId5"/>
    <p:sldLayoutId id="2147485079" r:id="rId6"/>
    <p:sldLayoutId id="2147485034" r:id="rId7"/>
    <p:sldLayoutId id="2147485035" r:id="rId8"/>
    <p:sldLayoutId id="2147485080" r:id="rId9"/>
    <p:sldLayoutId id="2147485036" r:id="rId10"/>
    <p:sldLayoutId id="21474850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 cap="all" spc="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6159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ltGray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8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057400"/>
            <a:ext cx="79248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6167A85-24D6-4355-B2B3-544A12FAA8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81" r:id="rId1"/>
    <p:sldLayoutId id="2147485082" r:id="rId2"/>
    <p:sldLayoutId id="2147485083" r:id="rId3"/>
    <p:sldLayoutId id="2147485084" r:id="rId4"/>
    <p:sldLayoutId id="2147485085" r:id="rId5"/>
    <p:sldLayoutId id="2147485086" r:id="rId6"/>
    <p:sldLayoutId id="2147485087" r:id="rId7"/>
    <p:sldLayoutId id="2147485038" r:id="rId8"/>
    <p:sldLayoutId id="2147485088" r:id="rId9"/>
    <p:sldLayoutId id="2147485039" r:id="rId10"/>
    <p:sldLayoutId id="214748504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56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  <p:tmpl lvl="2">
            <p:tnLst>
              <p:par>
                <p:cTn presetID="56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  <p:tmpl lvl="3">
            <p:tnLst>
              <p:par>
                <p:cTn presetID="56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  <p:tmpl lvl="4">
            <p:tnLst>
              <p:par>
                <p:cTn presetID="56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  <p:tmpl lvl="5">
            <p:tnLst>
              <p:par>
                <p:cTn presetID="56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by="(-#ppt_w*2)" calcmode="lin" valueType="num">
                      <p:cBhvr rctx="PPT">
                        <p:cTn dur="5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</p:anim>
                    <p:anim by="(#ppt_w*0.50)" calcmode="lin" valueType="num">
                      <p:cBhvr>
                        <p:cTn dur="500" decel="50000" autoRev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</p:anim>
                    <p:anim from="(-#ppt_h/2)" to="(#ppt_y)" calcmode="lin" valueType="num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</p:anim>
                    <p:animRot by="21600000">
                      <p:cBhvr>
                        <p:cTn dur="100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r</p:attrName>
                        </p:attrNameLst>
                      </p:cBhvr>
                    </p:animRo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638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9225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6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7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8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 useBgFill="1">
          <p:nvSpPr>
            <p:cNvPr id="9229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38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073E87"/>
                </a:solidFill>
              </a:defRPr>
            </a:lvl1pPr>
          </a:lstStyle>
          <a:p>
            <a:pPr>
              <a:defRPr/>
            </a:pPr>
            <a:fld id="{44091DE8-23D4-4D7A-94FD-19C52316D18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073E87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073E87"/>
                </a:solidFill>
              </a:defRPr>
            </a:lvl1pPr>
          </a:lstStyle>
          <a:p>
            <a:pPr>
              <a:defRPr/>
            </a:pPr>
            <a:fld id="{9D809932-C051-47C8-A6ED-1BF44581E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39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89" r:id="rId1"/>
    <p:sldLayoutId id="2147485041" r:id="rId2"/>
    <p:sldLayoutId id="2147485090" r:id="rId3"/>
    <p:sldLayoutId id="2147485042" r:id="rId4"/>
    <p:sldLayoutId id="2147485043" r:id="rId5"/>
    <p:sldLayoutId id="2147485044" r:id="rId6"/>
    <p:sldLayoutId id="2147485091" r:id="rId7"/>
    <p:sldLayoutId id="2147485092" r:id="rId8"/>
    <p:sldLayoutId id="2147485093" r:id="rId9"/>
    <p:sldLayoutId id="2147485045" r:id="rId10"/>
    <p:sldLayoutId id="21474850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243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41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0AED097-EADA-4963-9DAF-04FFC4658626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244EC6D-BEA3-48EB-9309-52D3945BE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95" r:id="rId1"/>
    <p:sldLayoutId id="2147485046" r:id="rId2"/>
    <p:sldLayoutId id="2147485096" r:id="rId3"/>
    <p:sldLayoutId id="2147485097" r:id="rId4"/>
    <p:sldLayoutId id="2147485098" r:id="rId5"/>
    <p:sldLayoutId id="2147485099" r:id="rId6"/>
    <p:sldLayoutId id="2147485047" r:id="rId7"/>
    <p:sldLayoutId id="2147485100" r:id="rId8"/>
    <p:sldLayoutId id="2147485101" r:id="rId9"/>
    <p:sldLayoutId id="2147485048" r:id="rId10"/>
    <p:sldLayoutId id="21474850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44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D2F894C8-3386-4585-A05F-96389E9BBEB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A5CD875A-1209-4B77-98DD-A9FF9F314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2" r:id="rId1"/>
    <p:sldLayoutId id="2147485050" r:id="rId2"/>
    <p:sldLayoutId id="2147485103" r:id="rId3"/>
    <p:sldLayoutId id="2147485051" r:id="rId4"/>
    <p:sldLayoutId id="2147485052" r:id="rId5"/>
    <p:sldLayoutId id="2147485053" r:id="rId6"/>
    <p:sldLayoutId id="2147485054" r:id="rId7"/>
    <p:sldLayoutId id="2147485055" r:id="rId8"/>
    <p:sldLayoutId id="2147485104" r:id="rId9"/>
    <p:sldLayoutId id="2147485056" r:id="rId10"/>
    <p:sldLayoutId id="214748505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5.xml"/><Relationship Id="rId18" Type="http://schemas.openxmlformats.org/officeDocument/2006/relationships/slide" Target="slide10.xml"/><Relationship Id="rId26" Type="http://schemas.openxmlformats.org/officeDocument/2006/relationships/slide" Target="slide26.xml"/><Relationship Id="rId3" Type="http://schemas.openxmlformats.org/officeDocument/2006/relationships/slide" Target="slide11.xml"/><Relationship Id="rId21" Type="http://schemas.openxmlformats.org/officeDocument/2006/relationships/slide" Target="slide21.xml"/><Relationship Id="rId7" Type="http://schemas.openxmlformats.org/officeDocument/2006/relationships/slide" Target="slide15.xml"/><Relationship Id="rId12" Type="http://schemas.openxmlformats.org/officeDocument/2006/relationships/slide" Target="slide4.xml"/><Relationship Id="rId17" Type="http://schemas.openxmlformats.org/officeDocument/2006/relationships/slide" Target="slide9.xml"/><Relationship Id="rId25" Type="http://schemas.openxmlformats.org/officeDocument/2006/relationships/slide" Target="slide25.xml"/><Relationship Id="rId2" Type="http://schemas.openxmlformats.org/officeDocument/2006/relationships/slide" Target="slide27.xml"/><Relationship Id="rId16" Type="http://schemas.openxmlformats.org/officeDocument/2006/relationships/slide" Target="slide8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3.xml"/><Relationship Id="rId24" Type="http://schemas.openxmlformats.org/officeDocument/2006/relationships/slide" Target="slide24.xml"/><Relationship Id="rId5" Type="http://schemas.openxmlformats.org/officeDocument/2006/relationships/slide" Target="slide13.xml"/><Relationship Id="rId15" Type="http://schemas.openxmlformats.org/officeDocument/2006/relationships/slide" Target="slide7.xml"/><Relationship Id="rId23" Type="http://schemas.openxmlformats.org/officeDocument/2006/relationships/slide" Target="slide23.xml"/><Relationship Id="rId10" Type="http://schemas.openxmlformats.org/officeDocument/2006/relationships/slide" Target="slide18.xml"/><Relationship Id="rId19" Type="http://schemas.openxmlformats.org/officeDocument/2006/relationships/slide" Target="slide19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slide" Target="slide6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slide" Target="slide30.xml"/><Relationship Id="rId18" Type="http://schemas.openxmlformats.org/officeDocument/2006/relationships/slide" Target="slide35.xml"/><Relationship Id="rId26" Type="http://schemas.openxmlformats.org/officeDocument/2006/relationships/slide" Target="slide51.xml"/><Relationship Id="rId3" Type="http://schemas.openxmlformats.org/officeDocument/2006/relationships/slide" Target="slide36.xml"/><Relationship Id="rId21" Type="http://schemas.openxmlformats.org/officeDocument/2006/relationships/slide" Target="slide46.xml"/><Relationship Id="rId7" Type="http://schemas.openxmlformats.org/officeDocument/2006/relationships/slide" Target="slide40.xml"/><Relationship Id="rId12" Type="http://schemas.openxmlformats.org/officeDocument/2006/relationships/slide" Target="slide29.xml"/><Relationship Id="rId17" Type="http://schemas.openxmlformats.org/officeDocument/2006/relationships/slide" Target="slide34.xml"/><Relationship Id="rId25" Type="http://schemas.openxmlformats.org/officeDocument/2006/relationships/slide" Target="slide50.xml"/><Relationship Id="rId2" Type="http://schemas.openxmlformats.org/officeDocument/2006/relationships/slide" Target="slide52.xml"/><Relationship Id="rId16" Type="http://schemas.openxmlformats.org/officeDocument/2006/relationships/slide" Target="slide33.xml"/><Relationship Id="rId20" Type="http://schemas.openxmlformats.org/officeDocument/2006/relationships/slide" Target="slide45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9.xml"/><Relationship Id="rId11" Type="http://schemas.openxmlformats.org/officeDocument/2006/relationships/slide" Target="slide28.xml"/><Relationship Id="rId24" Type="http://schemas.openxmlformats.org/officeDocument/2006/relationships/slide" Target="slide49.xml"/><Relationship Id="rId5" Type="http://schemas.openxmlformats.org/officeDocument/2006/relationships/slide" Target="slide38.xml"/><Relationship Id="rId15" Type="http://schemas.openxmlformats.org/officeDocument/2006/relationships/slide" Target="slide32.xml"/><Relationship Id="rId23" Type="http://schemas.openxmlformats.org/officeDocument/2006/relationships/slide" Target="slide48.xml"/><Relationship Id="rId10" Type="http://schemas.openxmlformats.org/officeDocument/2006/relationships/slide" Target="slide43.xml"/><Relationship Id="rId19" Type="http://schemas.openxmlformats.org/officeDocument/2006/relationships/slide" Target="slide44.xml"/><Relationship Id="rId4" Type="http://schemas.openxmlformats.org/officeDocument/2006/relationships/slide" Target="slide37.xml"/><Relationship Id="rId9" Type="http://schemas.openxmlformats.org/officeDocument/2006/relationships/slide" Target="slide42.xml"/><Relationship Id="rId14" Type="http://schemas.openxmlformats.org/officeDocument/2006/relationships/slide" Target="slide31.xml"/><Relationship Id="rId22" Type="http://schemas.openxmlformats.org/officeDocument/2006/relationships/slide" Target="slide4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35.xml"/><Relationship Id="rId4" Type="http://schemas.openxmlformats.org/officeDocument/2006/relationships/slide" Target="slide8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9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8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5" Type="http://schemas.openxmlformats.org/officeDocument/2006/relationships/slide" Target="slide27.xml"/><Relationship Id="rId4" Type="http://schemas.openxmlformats.org/officeDocument/2006/relationships/oleObject" Target="../embeddings/oleObject3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png"/><Relationship Id="rId5" Type="http://schemas.openxmlformats.org/officeDocument/2006/relationships/slide" Target="slide27.xml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slide" Target="slide8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66.xml"/><Relationship Id="rId13" Type="http://schemas.openxmlformats.org/officeDocument/2006/relationships/slide" Target="slide55.xml"/><Relationship Id="rId18" Type="http://schemas.openxmlformats.org/officeDocument/2006/relationships/slide" Target="slide60.xml"/><Relationship Id="rId26" Type="http://schemas.openxmlformats.org/officeDocument/2006/relationships/slide" Target="slide76.xml"/><Relationship Id="rId3" Type="http://schemas.openxmlformats.org/officeDocument/2006/relationships/slide" Target="slide61.xml"/><Relationship Id="rId21" Type="http://schemas.openxmlformats.org/officeDocument/2006/relationships/slide" Target="slide71.xml"/><Relationship Id="rId7" Type="http://schemas.openxmlformats.org/officeDocument/2006/relationships/slide" Target="slide65.xml"/><Relationship Id="rId12" Type="http://schemas.openxmlformats.org/officeDocument/2006/relationships/slide" Target="slide54.xml"/><Relationship Id="rId17" Type="http://schemas.openxmlformats.org/officeDocument/2006/relationships/slide" Target="slide59.xml"/><Relationship Id="rId25" Type="http://schemas.openxmlformats.org/officeDocument/2006/relationships/slide" Target="slide75.xml"/><Relationship Id="rId2" Type="http://schemas.openxmlformats.org/officeDocument/2006/relationships/slide" Target="slide77.xml"/><Relationship Id="rId16" Type="http://schemas.openxmlformats.org/officeDocument/2006/relationships/slide" Target="slide58.xml"/><Relationship Id="rId20" Type="http://schemas.openxmlformats.org/officeDocument/2006/relationships/slide" Target="slide70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64.xml"/><Relationship Id="rId11" Type="http://schemas.openxmlformats.org/officeDocument/2006/relationships/slide" Target="slide53.xml"/><Relationship Id="rId24" Type="http://schemas.openxmlformats.org/officeDocument/2006/relationships/slide" Target="slide74.xml"/><Relationship Id="rId5" Type="http://schemas.openxmlformats.org/officeDocument/2006/relationships/slide" Target="slide63.xml"/><Relationship Id="rId15" Type="http://schemas.openxmlformats.org/officeDocument/2006/relationships/slide" Target="slide57.xml"/><Relationship Id="rId23" Type="http://schemas.openxmlformats.org/officeDocument/2006/relationships/slide" Target="slide73.xml"/><Relationship Id="rId10" Type="http://schemas.openxmlformats.org/officeDocument/2006/relationships/slide" Target="slide68.xml"/><Relationship Id="rId19" Type="http://schemas.openxmlformats.org/officeDocument/2006/relationships/slide" Target="slide69.xml"/><Relationship Id="rId4" Type="http://schemas.openxmlformats.org/officeDocument/2006/relationships/slide" Target="slide62.xml"/><Relationship Id="rId9" Type="http://schemas.openxmlformats.org/officeDocument/2006/relationships/slide" Target="slide67.xml"/><Relationship Id="rId14" Type="http://schemas.openxmlformats.org/officeDocument/2006/relationships/slide" Target="slide56.xml"/><Relationship Id="rId22" Type="http://schemas.openxmlformats.org/officeDocument/2006/relationships/slide" Target="slide7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6.png"/><Relationship Id="rId4" Type="http://schemas.openxmlformats.org/officeDocument/2006/relationships/slide" Target="slide5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6.png"/><Relationship Id="rId4" Type="http://schemas.openxmlformats.org/officeDocument/2006/relationships/slide" Target="slide5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6.png"/><Relationship Id="rId4" Type="http://schemas.openxmlformats.org/officeDocument/2006/relationships/slide" Target="slide5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6.png"/><Relationship Id="rId4" Type="http://schemas.openxmlformats.org/officeDocument/2006/relationships/slide" Target="slide5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93.xml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79.xml"/><Relationship Id="rId1" Type="http://schemas.openxmlformats.org/officeDocument/2006/relationships/slideLayout" Target="../slideLayouts/slideLayout5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7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82.xml"/><Relationship Id="rId1" Type="http://schemas.openxmlformats.org/officeDocument/2006/relationships/slideLayout" Target="../slideLayouts/slideLayout7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92.xml"/><Relationship Id="rId1" Type="http://schemas.openxmlformats.org/officeDocument/2006/relationships/slideLayout" Target="../slideLayouts/slideLayout9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5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85.xml"/><Relationship Id="rId1" Type="http://schemas.openxmlformats.org/officeDocument/2006/relationships/slideLayout" Target="../slideLayouts/slideLayout10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86.xml"/><Relationship Id="rId1" Type="http://schemas.openxmlformats.org/officeDocument/2006/relationships/slideLayout" Target="../slideLayouts/slideLayout1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2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40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90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8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93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94.xml"/><Relationship Id="rId1" Type="http://schemas.openxmlformats.org/officeDocument/2006/relationships/slideLayout" Target="../slideLayouts/slideLayout6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16200000">
            <a:off x="1243125" y="2308484"/>
            <a:ext cx="6179068" cy="5907970"/>
          </a:xfrm>
          <a:prstGeom prst="rect">
            <a:avLst/>
          </a:prstGeom>
          <a:noFill/>
        </p:spPr>
        <p:txBody>
          <a:bodyPr spcFirstLastPara="1" wrap="none">
            <a:prstTxWarp prst="textCircl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8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88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8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8800" b="1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88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8800" b="1" spc="50" dirty="0" smtClean="0">
                <a:ln w="11430"/>
                <a:solidFill>
                  <a:srgbClr val="64DEF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  <a:p>
            <a:pPr algn="ctr">
              <a:defRPr/>
            </a:pPr>
            <a:r>
              <a:rPr lang="ru-RU" sz="8800" b="1" spc="50" dirty="0" smtClean="0">
                <a:ln w="11430"/>
                <a:solidFill>
                  <a:srgbClr val="64DEF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</a:t>
            </a:r>
          </a:p>
          <a:p>
            <a:pPr algn="ctr">
              <a:defRPr/>
            </a:pPr>
            <a:endParaRPr lang="ru-RU" sz="8800" b="1" spc="50" dirty="0">
              <a:ln w="11430"/>
              <a:solidFill>
                <a:srgbClr val="64DEF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3071810"/>
            <a:ext cx="507209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Информатика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Математика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Физика</a:t>
            </a:r>
          </a:p>
          <a:p>
            <a:pPr algn="ctr"/>
            <a:endParaRPr lang="en-US" sz="5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9" name="Picture 94" descr="0004__2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0202" y="2071678"/>
            <a:ext cx="234379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8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8067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sz="2400" smtClean="0"/>
              <a:t>Однажды в минуту отдыха друзья-мушкетеры Атос, Портос, Арамис и д'Артаньян решили немного поразвлечься в перетягивании каната. Портос с д'Артаньяном легко перетянули Атоса с Арамисом. Но когда Портос стал в паре с Атосом, то победа против Арамиса с д'Артаньяном досталась им уже не так легко. А когда Портос с Арамисом оказались против Атоса с д'Артаньяном, то никакая из этих пар не смогла одолеть другую. Определите, как мушкетеры распределяются по силе. </a:t>
            </a:r>
          </a:p>
          <a:p>
            <a:pPr>
              <a:buFont typeface="Arial" charset="0"/>
              <a:buNone/>
            </a:pPr>
            <a:endParaRPr lang="ru-RU" sz="2400" smtClean="0"/>
          </a:p>
          <a:p>
            <a:endParaRPr lang="ru-RU" sz="18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42895" y="52847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88069" name="Прямоугольник 5"/>
          <p:cNvSpPr>
            <a:spLocks noChangeArrowheads="1"/>
          </p:cNvSpPr>
          <p:nvPr/>
        </p:nvSpPr>
        <p:spPr bwMode="auto">
          <a:xfrm>
            <a:off x="357188" y="5500688"/>
            <a:ext cx="5786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827088" y="6021388"/>
            <a:ext cx="4721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Ответ. Самый сильный Портос, затем д'Артаньян, Атос и Арамис.</a:t>
            </a:r>
          </a:p>
        </p:txBody>
      </p:sp>
      <p:pic>
        <p:nvPicPr>
          <p:cNvPr id="8807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3857625"/>
            <a:ext cx="306228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10</a:t>
            </a: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755650" y="2130425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3200">
                <a:cs typeface="Times New Roman" pitchFamily="18" charset="0"/>
              </a:rPr>
              <a:t>X</a:t>
            </a:r>
            <a:r>
              <a:rPr lang="en-US" sz="3200" baseline="30000">
                <a:cs typeface="Times New Roman" pitchFamily="18" charset="0"/>
              </a:rPr>
              <a:t>2</a:t>
            </a:r>
            <a:r>
              <a:rPr lang="en-US" sz="3200">
                <a:cs typeface="Times New Roman" pitchFamily="18" charset="0"/>
              </a:rPr>
              <a:t>=</a:t>
            </a:r>
            <a:endParaRPr lang="en-US" sz="3200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1547813" y="1989138"/>
          <a:ext cx="7343775" cy="666750"/>
        </p:xfrm>
        <a:graphic>
          <a:graphicData uri="http://schemas.openxmlformats.org/presentationml/2006/ole">
            <p:oleObj spid="_x0000_s2050" name="Формула" r:id="rId3" imgW="3035300" imgH="279400" progId="Equation.3">
              <p:embed/>
            </p:oleObj>
          </a:graphicData>
        </a:graphic>
      </p:graphicFrame>
      <p:pic>
        <p:nvPicPr>
          <p:cNvPr id="2054" name="Picture 94" descr="0004__2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458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900113" y="5084763"/>
            <a:ext cx="381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20</a:t>
            </a:r>
          </a:p>
        </p:txBody>
      </p:sp>
      <p:sp>
        <p:nvSpPr>
          <p:cNvPr id="89091" name="Text Box 6"/>
          <p:cNvSpPr txBox="1">
            <a:spLocks noChangeArrowheads="1"/>
          </p:cNvSpPr>
          <p:nvPr/>
        </p:nvSpPr>
        <p:spPr bwMode="auto">
          <a:xfrm>
            <a:off x="611188" y="1557338"/>
            <a:ext cx="7632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Сколько земли в дыре глубиной 2м, шириной 2 м, длиной 2 м?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458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2411413" y="4581525"/>
            <a:ext cx="403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Нисколько </a:t>
            </a:r>
          </a:p>
        </p:txBody>
      </p:sp>
      <p:pic>
        <p:nvPicPr>
          <p:cNvPr id="89094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30</a:t>
            </a:r>
          </a:p>
        </p:txBody>
      </p:sp>
      <p:sp>
        <p:nvSpPr>
          <p:cNvPr id="90115" name="Text Box 4"/>
          <p:cNvSpPr txBox="1">
            <a:spLocks noChangeArrowheads="1"/>
          </p:cNvSpPr>
          <p:nvPr/>
        </p:nvSpPr>
        <p:spPr bwMode="auto">
          <a:xfrm>
            <a:off x="611188" y="1125538"/>
            <a:ext cx="76327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Назовите древний геометрический инструмент, который, по утверждению римского поэта Овидия (</a:t>
            </a:r>
            <a:r>
              <a:rPr lang="en-US" sz="3600"/>
              <a:t>I</a:t>
            </a:r>
            <a:r>
              <a:rPr lang="ru-RU" sz="3600"/>
              <a:t> в), был изобретен в Древней Греции.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59020" y="42767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0117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049713"/>
            <a:ext cx="183356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9" name="Picture 94" descr="0004__2_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40</a:t>
            </a:r>
          </a:p>
        </p:txBody>
      </p:sp>
      <p:sp>
        <p:nvSpPr>
          <p:cNvPr id="91139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В древности такого термина не было. Его ввел в </a:t>
            </a:r>
            <a:r>
              <a:rPr lang="en-US" sz="3200"/>
              <a:t>XVII</a:t>
            </a:r>
            <a:r>
              <a:rPr lang="ru-RU" sz="3200"/>
              <a:t> веке французский математик Виет.  Переводе с латинского он означает «спица колеса». Что это?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62033" y="40576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1141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268538" y="5300663"/>
            <a:ext cx="295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/>
              <a:t>РАДИУС</a:t>
            </a:r>
          </a:p>
        </p:txBody>
      </p:sp>
      <p:pic>
        <p:nvPicPr>
          <p:cNvPr id="91143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735013" y="1052513"/>
            <a:ext cx="8183562" cy="10525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i="1" u="sng" dirty="0" smtClean="0">
                <a:solidFill>
                  <a:schemeClr val="hlink"/>
                </a:solidFill>
                <a:latin typeface="Arial" charset="0"/>
              </a:rPr>
              <a:t>Математика 50</a:t>
            </a:r>
          </a:p>
        </p:txBody>
      </p:sp>
      <p:sp>
        <p:nvSpPr>
          <p:cNvPr id="92163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216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2165" name="Picture 94" descr="0004__2_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74870" y="2967335"/>
            <a:ext cx="359425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hlinkClick r:id="rId3" action="ppaction://hlinksldjump"/>
              </a:rPr>
              <a:t>реклама</a:t>
            </a:r>
            <a:endParaRPr lang="ru-RU" sz="54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2167" name="TextBox 3"/>
          <p:cNvSpPr txBox="1">
            <a:spLocks noChangeArrowheads="1"/>
          </p:cNvSpPr>
          <p:nvPr/>
        </p:nvSpPr>
        <p:spPr bwMode="auto">
          <a:xfrm>
            <a:off x="1692275" y="4298950"/>
            <a:ext cx="5183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00FF"/>
                </a:solidFill>
              </a:rPr>
              <a:t>Команды выбирают конверты, в которых предмет для рекламы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60</a:t>
            </a:r>
          </a:p>
        </p:txBody>
      </p:sp>
      <p:sp>
        <p:nvSpPr>
          <p:cNvPr id="93187" name="Text Box 4"/>
          <p:cNvSpPr txBox="1">
            <a:spLocks noChangeArrowheads="1"/>
          </p:cNvSpPr>
          <p:nvPr/>
        </p:nvSpPr>
        <p:spPr bwMode="auto">
          <a:xfrm>
            <a:off x="611188" y="1196975"/>
            <a:ext cx="76327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Родился в г. Кирен(ы), на северном побережье Африки. Учился в Афинах, работал в Александрии. Изучал географию и астрономию, провел измерения окружности Земли, написал труд «О добре и зле» и отсеял простые числа, прокалывая их на восковой дощечке.</a:t>
            </a:r>
          </a:p>
          <a:p>
            <a:pPr>
              <a:spcBef>
                <a:spcPct val="50000"/>
              </a:spcBef>
            </a:pPr>
            <a:endParaRPr lang="ru-RU" sz="2400"/>
          </a:p>
          <a:p>
            <a:pPr>
              <a:spcBef>
                <a:spcPct val="50000"/>
              </a:spcBef>
            </a:pPr>
            <a:endParaRPr lang="ru-RU" sz="2400"/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3189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Эратосфен.</a:t>
            </a:r>
          </a:p>
        </p:txBody>
      </p:sp>
      <p:sp>
        <p:nvSpPr>
          <p:cNvPr id="9319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2060575"/>
            <a:ext cx="2846388" cy="432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3" name="Picture 94" descr="0004__2_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70</a:t>
            </a:r>
          </a:p>
        </p:txBody>
      </p:sp>
      <p:sp>
        <p:nvSpPr>
          <p:cNvPr id="94211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Слово, которым обозначается эта фигура, в переводе с греческого означает  «натянутая тетива». Что это? </a:t>
            </a:r>
          </a:p>
          <a:p>
            <a:pPr>
              <a:spcBef>
                <a:spcPct val="50000"/>
              </a:spcBef>
            </a:pPr>
            <a:endParaRPr lang="ru-RU" sz="3600"/>
          </a:p>
        </p:txBody>
      </p:sp>
      <p:sp>
        <p:nvSpPr>
          <p:cNvPr id="5" name="Прямоугольник 4"/>
          <p:cNvSpPr/>
          <p:nvPr/>
        </p:nvSpPr>
        <p:spPr>
          <a:xfrm>
            <a:off x="330170" y="420211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4213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484438" y="5589588"/>
            <a:ext cx="2952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Гипотенуза</a:t>
            </a:r>
          </a:p>
        </p:txBody>
      </p:sp>
      <p:sp>
        <p:nvSpPr>
          <p:cNvPr id="942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4216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80</a:t>
            </a:r>
          </a:p>
        </p:txBody>
      </p:sp>
      <p:sp>
        <p:nvSpPr>
          <p:cNvPr id="95235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Вам известна басня И.А. Крылова «Волк и ягненок». Автор утверждает:</a:t>
            </a:r>
          </a:p>
          <a:p>
            <a:pPr>
              <a:spcBef>
                <a:spcPct val="50000"/>
              </a:spcBef>
            </a:pPr>
            <a:r>
              <a:rPr lang="ru-RU" sz="2400"/>
              <a:t>У сильного всегда бессильный виноват:</a:t>
            </a:r>
          </a:p>
          <a:p>
            <a:pPr>
              <a:spcBef>
                <a:spcPct val="50000"/>
              </a:spcBef>
            </a:pPr>
            <a:r>
              <a:rPr lang="ru-RU" sz="2400"/>
              <a:t>Тому в истории мы тьму примеров слышим…</a:t>
            </a:r>
          </a:p>
          <a:p>
            <a:pPr>
              <a:spcBef>
                <a:spcPct val="50000"/>
              </a:spcBef>
            </a:pPr>
            <a:r>
              <a:rPr lang="ru-RU" sz="2400"/>
              <a:t>Вопрос: </a:t>
            </a:r>
            <a:r>
              <a:rPr lang="ru-RU" sz="2400" b="1" i="1"/>
              <a:t>Какое число встречается в этих строках и как оно переводилось у народов?</a:t>
            </a:r>
          </a:p>
          <a:p>
            <a:pPr>
              <a:spcBef>
                <a:spcPct val="50000"/>
              </a:spcBef>
            </a:pPr>
            <a:endParaRPr lang="ru-RU" sz="2400" b="1" i="1"/>
          </a:p>
        </p:txBody>
      </p:sp>
      <p:sp>
        <p:nvSpPr>
          <p:cNvPr id="5" name="Прямоугольник 4"/>
          <p:cNvSpPr/>
          <p:nvPr/>
        </p:nvSpPr>
        <p:spPr>
          <a:xfrm>
            <a:off x="257145" y="434658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95237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971550" y="5445125"/>
            <a:ext cx="54721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Тьма. Очень много, десять тысяч, невообразимое множество, сотня сотен</a:t>
            </a:r>
          </a:p>
        </p:txBody>
      </p:sp>
      <p:sp>
        <p:nvSpPr>
          <p:cNvPr id="9523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5240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10</a:t>
            </a:r>
          </a:p>
        </p:txBody>
      </p:sp>
      <p:sp>
        <p:nvSpPr>
          <p:cNvPr id="96259" name="AutoShape 3"/>
          <p:cNvSpPr>
            <a:spLocks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i="1" smtClean="0"/>
          </a:p>
          <a:p>
            <a:endParaRPr lang="ru-RU" i="1" smtClean="0"/>
          </a:p>
        </p:txBody>
      </p:sp>
      <p:pic>
        <p:nvPicPr>
          <p:cNvPr id="96260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5536" y="836712"/>
            <a:ext cx="7693471" cy="4320480"/>
          </a:xfrm>
          <a:prstGeom prst="rect">
            <a:avLst/>
          </a:prstGeom>
          <a:noFill/>
        </p:spPr>
        <p:txBody>
          <a:bodyPr wrap="none">
            <a:prstTxWarp prst="textFadeLeft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“Устами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hlinkClick r:id="rId4" action="ppaction://hlinksldjump"/>
              </a:rPr>
              <a:t>младенца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”. 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hlink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600" smtClean="0">
                <a:solidFill>
                  <a:srgbClr val="FF3300"/>
                </a:solidFill>
                <a:latin typeface="Times New Roman" pitchFamily="18" charset="0"/>
              </a:rPr>
              <a:t> I </a:t>
            </a:r>
            <a:r>
              <a:rPr lang="ru-RU" sz="6600" smtClean="0">
                <a:solidFill>
                  <a:srgbClr val="FF3300"/>
                </a:solidFill>
                <a:latin typeface="Times New Roman" pitchFamily="18" charset="0"/>
                <a:hlinkClick r:id="rId2" action="ppaction://hlinksldjump"/>
              </a:rPr>
              <a:t>тур</a:t>
            </a:r>
            <a:endParaRPr lang="ru-RU" sz="6600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graphicFrame>
        <p:nvGraphicFramePr>
          <p:cNvPr id="5233" name="Group 113"/>
          <p:cNvGraphicFramePr>
            <a:graphicFrameLocks noGrp="1"/>
          </p:cNvGraphicFramePr>
          <p:nvPr/>
        </p:nvGraphicFramePr>
        <p:xfrm>
          <a:off x="395288" y="1844675"/>
          <a:ext cx="8074025" cy="2957514"/>
        </p:xfrm>
        <a:graphic>
          <a:graphicData uri="http://schemas.openxmlformats.org/drawingml/2006/table">
            <a:tbl>
              <a:tblPr/>
              <a:tblGrid>
                <a:gridCol w="1787525"/>
                <a:gridCol w="785812"/>
                <a:gridCol w="785813"/>
                <a:gridCol w="817562"/>
                <a:gridCol w="754063"/>
                <a:gridCol w="785812"/>
                <a:gridCol w="785813"/>
                <a:gridCol w="785812"/>
                <a:gridCol w="785813"/>
              </a:tblGrid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</a:rPr>
                        <a:t>Математика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</a:rPr>
                        <a:t>Физика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</a:rPr>
                        <a:t>Информатика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20</a:t>
            </a:r>
          </a:p>
        </p:txBody>
      </p:sp>
      <p:sp>
        <p:nvSpPr>
          <p:cNvPr id="97283" name="AutoShape 3"/>
          <p:cNvSpPr>
            <a:spLocks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smtClean="0"/>
              <a:t>В словосочетаниях слова заменены на противоположные по смыслу. Определите исходные словосочетания.  Пример: Одеяло для кошки - коврик для мышки. 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/>
            </a:r>
            <a:br>
              <a:rPr lang="ru-RU" sz="2800" smtClean="0"/>
            </a:br>
            <a:r>
              <a:rPr lang="ru-RU" sz="3600" smtClean="0">
                <a:solidFill>
                  <a:schemeClr val="folHlink"/>
                </a:solidFill>
              </a:rPr>
              <a:t>Коллективные счеты</a:t>
            </a:r>
            <a:r>
              <a:rPr lang="ru-RU" sz="2800" smtClean="0"/>
              <a:t> </a:t>
            </a:r>
          </a:p>
        </p:txBody>
      </p:sp>
      <p:pic>
        <p:nvPicPr>
          <p:cNvPr id="9728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755650" y="5300663"/>
            <a:ext cx="540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/>
              <a:t>Персональный компьютер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sz="5400" b="1" i="1" u="sng" smtClean="0">
                <a:solidFill>
                  <a:schemeClr val="hlink"/>
                </a:solidFill>
              </a:rPr>
              <a:t>3</a:t>
            </a:r>
            <a:r>
              <a:rPr 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98307" name="AutoShape 3"/>
          <p:cNvSpPr>
            <a:spLocks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sz="1800" smtClean="0"/>
              <a:t>В рассказе Артура Конон-Дойля «Пляшущие человечки» преступник применял оригинальный код для записи своих угроз. Одну и ту же информацию можно передавать разными сигналами и разными способами. Сейчас игрокам предлагается расшифровать текст и объяснить способ кодирования. </a:t>
            </a:r>
          </a:p>
          <a:p>
            <a:pPr marL="609600" indent="-609600">
              <a:lnSpc>
                <a:spcPct val="80000"/>
              </a:lnSpc>
            </a:pPr>
            <a:r>
              <a:rPr lang="ru-RU" sz="2800" smtClean="0">
                <a:solidFill>
                  <a:schemeClr val="folHlink"/>
                </a:solidFill>
              </a:rPr>
              <a:t>«АММАРГОРП - ЯАКОСЫВ ЯИЗЭОП, ЫТАТЬЛУЗЕР </a:t>
            </a:r>
          </a:p>
          <a:p>
            <a:pPr marL="609600" indent="-609600">
              <a:lnSpc>
                <a:spcPct val="80000"/>
              </a:lnSpc>
            </a:pPr>
            <a:r>
              <a:rPr lang="ru-RU" sz="2800" smtClean="0">
                <a:solidFill>
                  <a:schemeClr val="folHlink"/>
                </a:solidFill>
              </a:rPr>
              <a:t>ЕЕ ЫТОБАР – ЯАБУРГ АЗОРП». </a:t>
            </a:r>
            <a:br>
              <a:rPr lang="ru-RU" sz="2800" smtClean="0">
                <a:solidFill>
                  <a:schemeClr val="folHlink"/>
                </a:solidFill>
              </a:rPr>
            </a:br>
            <a:endParaRPr lang="ru-RU" sz="2800" smtClean="0">
              <a:solidFill>
                <a:schemeClr val="folHlink"/>
              </a:solidFill>
            </a:endParaRP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1600" smtClean="0">
                <a:solidFill>
                  <a:schemeClr val="folHlink"/>
                </a:solidFill>
              </a:rPr>
              <a:t/>
            </a:r>
            <a:br>
              <a:rPr lang="ru-RU" sz="1600" smtClean="0">
                <a:solidFill>
                  <a:schemeClr val="folHlink"/>
                </a:solidFill>
              </a:rPr>
            </a:br>
            <a:endParaRPr lang="ru-RU" sz="1600" smtClean="0">
              <a:solidFill>
                <a:schemeClr val="folHlink"/>
              </a:solidFill>
            </a:endParaRPr>
          </a:p>
        </p:txBody>
      </p:sp>
      <p:pic>
        <p:nvPicPr>
          <p:cNvPr id="9830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971550" y="5589588"/>
            <a:ext cx="5400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Программа - высокая поэзия, результаты ее работы – грубая проза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sz="5400" b="1" i="1" u="sng" smtClean="0">
                <a:solidFill>
                  <a:schemeClr val="hlink"/>
                </a:solidFill>
              </a:rPr>
              <a:t>4</a:t>
            </a:r>
            <a:r>
              <a:rPr 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99331" name="AutoShape 3"/>
          <p:cNvSpPr>
            <a:spLocks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Какая память стирается </a:t>
            </a:r>
            <a:r>
              <a:rPr lang="ru-RU" smtClean="0"/>
              <a:t>     </a:t>
            </a:r>
            <a:r>
              <a:rPr lang="ru-RU" b="1" smtClean="0"/>
              <a:t>при выключении компьютера?</a:t>
            </a:r>
            <a:r>
              <a:rPr lang="ru-RU" sz="4800" smtClean="0">
                <a:solidFill>
                  <a:schemeClr val="folHlink"/>
                </a:solidFill>
              </a:rPr>
              <a:t/>
            </a:r>
            <a:br>
              <a:rPr lang="ru-RU" sz="4800" smtClean="0">
                <a:solidFill>
                  <a:schemeClr val="folHlink"/>
                </a:solidFill>
              </a:rPr>
            </a:br>
            <a:endParaRPr lang="ru-RU" sz="4800" smtClean="0">
              <a:solidFill>
                <a:schemeClr val="folHlink"/>
              </a:solidFill>
            </a:endParaRP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ru-RU" smtClean="0">
                <a:solidFill>
                  <a:schemeClr val="folHlink"/>
                </a:solidFill>
              </a:rPr>
              <a:t/>
            </a:r>
            <a:br>
              <a:rPr lang="ru-RU" smtClean="0">
                <a:solidFill>
                  <a:schemeClr val="folHlink"/>
                </a:solidFill>
              </a:rPr>
            </a:br>
            <a:endParaRPr lang="ru-RU" smtClean="0">
              <a:solidFill>
                <a:schemeClr val="folHlink"/>
              </a:solidFill>
            </a:endParaRPr>
          </a:p>
        </p:txBody>
      </p:sp>
      <p:pic>
        <p:nvPicPr>
          <p:cNvPr id="9933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391478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55650" y="5300663"/>
            <a:ext cx="5400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/>
              <a:t>Оперативная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sz="5400" b="1" i="1" u="sng" smtClean="0">
                <a:solidFill>
                  <a:schemeClr val="hlink"/>
                </a:solidFill>
              </a:rPr>
              <a:t>5</a:t>
            </a:r>
            <a:r>
              <a:rPr 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00355" name="AutoShape 3"/>
          <p:cNvSpPr>
            <a:spLocks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2765425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ru-RU" smtClean="0"/>
              <a:t>Устройство для вывода чертежей на бумагу. </a:t>
            </a:r>
            <a:endParaRPr lang="ru-RU" sz="4800" smtClean="0">
              <a:solidFill>
                <a:schemeClr val="folHlink"/>
              </a:solidFill>
            </a:endParaRPr>
          </a:p>
          <a:p>
            <a:pPr marL="609600" indent="-609600">
              <a:buFont typeface="Arial" charset="0"/>
              <a:buNone/>
            </a:pPr>
            <a:r>
              <a:rPr lang="ru-RU" smtClean="0">
                <a:solidFill>
                  <a:schemeClr val="folHlink"/>
                </a:solidFill>
              </a:rPr>
              <a:t/>
            </a:r>
            <a:br>
              <a:rPr lang="ru-RU" smtClean="0">
                <a:solidFill>
                  <a:schemeClr val="folHlink"/>
                </a:solidFill>
              </a:rPr>
            </a:br>
            <a:endParaRPr lang="ru-RU" smtClean="0">
              <a:solidFill>
                <a:schemeClr val="folHlink"/>
              </a:solidFill>
            </a:endParaRPr>
          </a:p>
        </p:txBody>
      </p:sp>
      <p:pic>
        <p:nvPicPr>
          <p:cNvPr id="10035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755650" y="5300663"/>
            <a:ext cx="5400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ПЛОТТЕР</a:t>
            </a:r>
          </a:p>
        </p:txBody>
      </p:sp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52625" y="1452563"/>
            <a:ext cx="52387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sz="5400" b="1" i="1" u="sng" smtClean="0">
                <a:solidFill>
                  <a:schemeClr val="hlink"/>
                </a:solidFill>
              </a:rPr>
              <a:t>6</a:t>
            </a:r>
            <a:r>
              <a:rPr 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01379" name="AutoShape 3"/>
          <p:cNvSpPr>
            <a:spLocks noChangeAspect="1" noChangeArrowheads="1"/>
          </p:cNvSpPr>
          <p:nvPr>
            <p:ph type="body" idx="1"/>
          </p:nvPr>
        </p:nvSpPr>
        <p:spPr>
          <a:xfrm>
            <a:off x="457200" y="1600200"/>
            <a:ext cx="8229600" cy="1323975"/>
          </a:xfrm>
        </p:spPr>
        <p:txBody>
          <a:bodyPr/>
          <a:lstStyle/>
          <a:p>
            <a:r>
              <a:rPr lang="ru-RU" smtClean="0"/>
              <a:t>Кулер – это 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10138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3970" y="30527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611188" y="4365625"/>
            <a:ext cx="54006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Компьютерный кулер – устройство, предназначенное для охлаждения какого-либо компьютерного компонента. </a:t>
            </a:r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1916113"/>
            <a:ext cx="23050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981075"/>
            <a:ext cx="30226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sz="5400" b="1" i="1" u="sng" smtClean="0">
                <a:solidFill>
                  <a:schemeClr val="hlink"/>
                </a:solidFill>
              </a:rPr>
              <a:t>7</a:t>
            </a:r>
            <a:r>
              <a:rPr lang="ru-RU" sz="5400" b="1" i="1" u="sng" smtClean="0">
                <a:solidFill>
                  <a:schemeClr val="hlink"/>
                </a:solidFill>
              </a:rPr>
              <a:t>0</a:t>
            </a:r>
            <a:r>
              <a:rPr lang="ru-RU" smtClean="0"/>
              <a:t> </a:t>
            </a:r>
          </a:p>
        </p:txBody>
      </p:sp>
      <p:pic>
        <p:nvPicPr>
          <p:cNvPr id="102403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2533" y="247650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539750" y="3429000"/>
            <a:ext cx="5400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мышьяк.</a:t>
            </a:r>
            <a:r>
              <a:rPr lang="ru-RU"/>
              <a:t> </a:t>
            </a:r>
          </a:p>
        </p:txBody>
      </p:sp>
      <p:pic>
        <p:nvPicPr>
          <p:cNvPr id="2355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039358">
            <a:off x="2627313" y="-315913"/>
            <a:ext cx="4295775" cy="539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7" name="AutoShape 12"/>
          <p:cNvSpPr>
            <a:spLocks noChangeAspect="1" noChangeArrowheads="1"/>
          </p:cNvSpPr>
          <p:nvPr>
            <p:ph type="body" idx="1"/>
          </p:nvPr>
        </p:nvSpPr>
        <p:spPr>
          <a:xfrm>
            <a:off x="457200" y="5013325"/>
            <a:ext cx="8229600" cy="1112838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/>
              <a:t>Слово обозначающее имя этого химического элемента,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известного своими отравляющими свойствами, состоит из    названий двух животных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</a:t>
            </a:r>
            <a:r>
              <a:rPr lang="en-US" sz="5400" b="1" i="1" u="sng" smtClean="0">
                <a:solidFill>
                  <a:schemeClr val="hlink"/>
                </a:solidFill>
              </a:rPr>
              <a:t>8</a:t>
            </a:r>
            <a:r>
              <a:rPr lang="ru-RU" sz="5400" b="1" i="1" u="sng" smtClean="0">
                <a:solidFill>
                  <a:schemeClr val="hlink"/>
                </a:solidFill>
              </a:rPr>
              <a:t>0</a:t>
            </a:r>
          </a:p>
        </p:txBody>
      </p:sp>
      <p:sp>
        <p:nvSpPr>
          <p:cNvPr id="103427" name="AutoShape 3"/>
          <p:cNvSpPr>
            <a:spLocks noChangeAspect="1" noChangeArrowheads="1"/>
          </p:cNvSpPr>
          <p:nvPr>
            <p:ph type="body" idx="1"/>
          </p:nvPr>
        </p:nvSpPr>
        <p:spPr>
          <a:xfrm>
            <a:off x="539750" y="1600200"/>
            <a:ext cx="8147050" cy="1973263"/>
          </a:xfrm>
        </p:spPr>
        <p:txBody>
          <a:bodyPr/>
          <a:lstStyle/>
          <a:p>
            <a:pPr marL="609600" indent="-609600"/>
            <a:r>
              <a:rPr lang="ru-RU" sz="2400" smtClean="0"/>
              <a:t>Рассказывают, что черепаха Тортилла отдала золотой ключик Буратино не так просто , а вынесла 3 коробочки : красную, жёлтую и зелёную. На красной коробочке было написано : " Здесь золотой ключик "; на жёлтой - "Зелёная коробочка пуста "; а на зелёной - "Здесь сидит змея ".</a:t>
            </a:r>
            <a:r>
              <a:rPr lang="ru-RU" sz="2400" b="1" i="1" smtClean="0"/>
              <a:t>  </a:t>
            </a:r>
            <a:r>
              <a:rPr lang="ru-RU" sz="2400" smtClean="0"/>
              <a:t>Все надписи неверны. Где золотой ключик ? </a:t>
            </a:r>
            <a:br>
              <a:rPr lang="ru-RU" sz="2400" smtClean="0"/>
            </a:br>
            <a:endParaRPr lang="ru-RU" sz="2400" smtClean="0"/>
          </a:p>
          <a:p>
            <a:pPr marL="609600" indent="-609600">
              <a:buFont typeface="Arial" charset="0"/>
              <a:buNone/>
            </a:pPr>
            <a:r>
              <a:rPr lang="ru-RU" sz="3600" smtClean="0"/>
              <a:t/>
            </a:r>
            <a:br>
              <a:rPr lang="ru-RU" sz="3600" smtClean="0"/>
            </a:br>
            <a:endParaRPr lang="ru-RU" sz="3600" smtClean="0"/>
          </a:p>
        </p:txBody>
      </p:sp>
      <p:pic>
        <p:nvPicPr>
          <p:cNvPr id="10342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755650" y="5300663"/>
            <a:ext cx="5400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 зеленой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accent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6000" smtClean="0">
                <a:solidFill>
                  <a:srgbClr val="FF3300"/>
                </a:solidFill>
                <a:latin typeface="Times New Roman" pitchFamily="18" charset="0"/>
                <a:hlinkClick r:id="rId2" action="ppaction://hlinksldjump"/>
              </a:rPr>
              <a:t>II </a:t>
            </a:r>
            <a:r>
              <a:rPr lang="ru-RU" sz="6000" smtClean="0">
                <a:solidFill>
                  <a:srgbClr val="FF3300"/>
                </a:solidFill>
                <a:latin typeface="Times New Roman" pitchFamily="18" charset="0"/>
                <a:hlinkClick r:id="rId2" action="ppaction://hlinksldjump"/>
              </a:rPr>
              <a:t>тур</a:t>
            </a:r>
            <a:endParaRPr lang="ru-RU" sz="6000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graphicFrame>
        <p:nvGraphicFramePr>
          <p:cNvPr id="3169" name="Group 97"/>
          <p:cNvGraphicFramePr>
            <a:graphicFrameLocks noGrp="1"/>
          </p:cNvGraphicFramePr>
          <p:nvPr>
            <p:ph idx="1"/>
          </p:nvPr>
        </p:nvGraphicFramePr>
        <p:xfrm>
          <a:off x="395288" y="1428750"/>
          <a:ext cx="8334375" cy="2957514"/>
        </p:xfrm>
        <a:graphic>
          <a:graphicData uri="http://schemas.openxmlformats.org/drawingml/2006/table">
            <a:tbl>
              <a:tblPr/>
              <a:tblGrid>
                <a:gridCol w="1676400"/>
                <a:gridCol w="785812"/>
                <a:gridCol w="857250"/>
                <a:gridCol w="857250"/>
                <a:gridCol w="857250"/>
                <a:gridCol w="857250"/>
                <a:gridCol w="857250"/>
                <a:gridCol w="785813"/>
                <a:gridCol w="800100"/>
              </a:tblGrid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Математика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Физика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Информатика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10</a:t>
            </a:r>
          </a:p>
        </p:txBody>
      </p:sp>
      <p:sp>
        <p:nvSpPr>
          <p:cNvPr id="10547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r>
              <a:rPr lang="ru-RU" sz="2000" smtClean="0"/>
              <a:t>В настоящее время широко распространены лазерные указки, авторучки, брелоки. При неосторожном обращении с таким (полупроводниковым) лазером можно:</a:t>
            </a:r>
          </a:p>
          <a:p>
            <a:pPr>
              <a:buFont typeface="Arial" charset="0"/>
              <a:buNone/>
            </a:pPr>
            <a:r>
              <a:rPr lang="ru-RU" sz="2000" smtClean="0"/>
              <a:t>1) вызвать ожог кожи тела;</a:t>
            </a:r>
          </a:p>
          <a:p>
            <a:pPr>
              <a:buFont typeface="Arial" charset="0"/>
              <a:buNone/>
            </a:pPr>
            <a:r>
              <a:rPr lang="ru-RU" sz="2000" smtClean="0"/>
              <a:t>2) прожечь костюм;</a:t>
            </a:r>
          </a:p>
          <a:p>
            <a:pPr>
              <a:buFont typeface="Arial" charset="0"/>
              <a:buNone/>
            </a:pPr>
            <a:r>
              <a:rPr lang="ru-RU" sz="2000" smtClean="0"/>
              <a:t>3) получить опасное облучение организма;</a:t>
            </a:r>
          </a:p>
          <a:p>
            <a:pPr>
              <a:buFont typeface="Arial" charset="0"/>
              <a:buNone/>
            </a:pPr>
            <a:r>
              <a:rPr lang="ru-RU" sz="2000" smtClean="0"/>
              <a:t>4) повредить сетчатку глаза при прямом попадании лазерного луча в глаз. </a:t>
            </a:r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000000"/>
                </a:solidFill>
              </a:rPr>
              <a:t>4</a:t>
            </a:r>
          </a:p>
        </p:txBody>
      </p:sp>
      <p:pic>
        <p:nvPicPr>
          <p:cNvPr id="105478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960438" y="908050"/>
            <a:ext cx="8183562" cy="10525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i="1" dirty="0" smtClean="0">
                <a:solidFill>
                  <a:srgbClr val="FFFF00"/>
                </a:solidFill>
              </a:rPr>
              <a:t>           Физика </a:t>
            </a:r>
            <a:r>
              <a:rPr lang="ru-RU" sz="6000" i="1" dirty="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ru-RU" sz="6000" i="1" dirty="0" smtClean="0">
                <a:solidFill>
                  <a:srgbClr val="FFFF00"/>
                </a:solidFill>
              </a:rPr>
              <a:t>0</a:t>
            </a:r>
          </a:p>
        </p:txBody>
      </p:sp>
      <p:sp>
        <p:nvSpPr>
          <p:cNvPr id="106499" name="Содержимое 2"/>
          <p:cNvSpPr>
            <a:spLocks noGrp="1"/>
          </p:cNvSpPr>
          <p:nvPr>
            <p:ph idx="1"/>
          </p:nvPr>
        </p:nvSpPr>
        <p:spPr>
          <a:xfrm>
            <a:off x="1403350" y="1125538"/>
            <a:ext cx="6264275" cy="29003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pic>
        <p:nvPicPr>
          <p:cNvPr id="106500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41739" y="2967335"/>
            <a:ext cx="566052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ЧЕРНЫЙ ЯЩИК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10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Метеорит сгорает в атмосфере, не достигая поверхности Земли. Что происходит с его импульсом? 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ru-RU" smtClean="0"/>
              <a:t>Импульс метеорита передается молекулам воздуха.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28612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pic>
        <p:nvPicPr>
          <p:cNvPr id="8090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3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0752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r>
              <a:rPr lang="ru-RU" sz="3600" smtClean="0"/>
              <a:t>Рука Будды,  (золотой статуи в древнегреческом хроме), которую целовали прихожане, за десятки лет заметно похудела. Священники в панике: Кто украл золото?</a:t>
            </a:r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00125" y="5286375"/>
            <a:ext cx="457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0000"/>
                </a:solidFill>
              </a:rPr>
              <a:t> Прихожане.  Каждый из них, прикасаясь к статуе, уносил с собой частички,  состоящие из сотен и даже тысяч молекул золота.</a:t>
            </a:r>
          </a:p>
        </p:txBody>
      </p:sp>
      <p:pic>
        <p:nvPicPr>
          <p:cNvPr id="107526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4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0854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r>
              <a:rPr lang="ru-RU" sz="3600" smtClean="0"/>
              <a:t>  Почему металлическое тело кажется на ощупь холоднее, чем деревянное?</a:t>
            </a:r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08549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835150" y="5229225"/>
            <a:ext cx="457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0000"/>
                </a:solidFill>
              </a:rPr>
              <a:t>Металл обладает большей теплопроводностью, поэтому забирает большую часть тепла человеческого тела</a:t>
            </a:r>
          </a:p>
        </p:txBody>
      </p:sp>
      <p:pic>
        <p:nvPicPr>
          <p:cNvPr id="10855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5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0957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>
              <a:buFont typeface="Arial" charset="0"/>
              <a:buNone/>
            </a:pPr>
            <a:r>
              <a:rPr lang="ru-RU" sz="2400" smtClean="0"/>
              <a:t>Ударь о сталь кремнем, дружок, –</a:t>
            </a:r>
          </a:p>
          <a:p>
            <a:pPr>
              <a:buFont typeface="Arial" charset="0"/>
              <a:buNone/>
            </a:pPr>
            <a:r>
              <a:rPr lang="ru-RU" sz="2400" smtClean="0"/>
              <a:t>И вылетает искр пучок.</a:t>
            </a:r>
          </a:p>
          <a:p>
            <a:pPr>
              <a:buFont typeface="Arial" charset="0"/>
              <a:buNone/>
            </a:pPr>
            <a:r>
              <a:rPr lang="ru-RU" sz="2400" smtClean="0"/>
              <a:t>Внимай вопросу моему:</a:t>
            </a:r>
          </a:p>
          <a:p>
            <a:pPr>
              <a:buFont typeface="Arial" charset="0"/>
              <a:buNone/>
            </a:pPr>
            <a:r>
              <a:rPr lang="ru-RU" sz="2400" smtClean="0"/>
              <a:t>Что происходит, почему?</a:t>
            </a:r>
          </a:p>
          <a:p>
            <a:pPr eaLnBrk="1" hangingPunct="1">
              <a:buFont typeface="Arial" charset="0"/>
              <a:buNone/>
            </a:pPr>
            <a:endParaRPr lang="ru-RU" sz="2400" smtClean="0"/>
          </a:p>
          <a:p>
            <a:pPr eaLnBrk="1" hangingPunct="1">
              <a:buFont typeface="Arial" charset="0"/>
              <a:buNone/>
            </a:pPr>
            <a:endParaRPr lang="ru-RU" sz="24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09573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09574" name="Прямоугольник 6"/>
          <p:cNvSpPr>
            <a:spLocks noChangeArrowheads="1"/>
          </p:cNvSpPr>
          <p:nvPr/>
        </p:nvSpPr>
        <p:spPr bwMode="auto">
          <a:xfrm>
            <a:off x="928688" y="5214938"/>
            <a:ext cx="2492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00125" y="528637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При ударе возрастает температура тела, в месте удара возрастает настолько, что частички, отрываемые от стали начинают светиться</a:t>
            </a:r>
          </a:p>
        </p:txBody>
      </p:sp>
      <p:pic>
        <p:nvPicPr>
          <p:cNvPr id="109576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6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10595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2900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>
              <a:buFont typeface="Arial" charset="0"/>
              <a:buNone/>
            </a:pPr>
            <a:r>
              <a:rPr lang="ru-RU" sz="2800" smtClean="0"/>
              <a:t>При ремонте дороги асфальт разогревают. Почему запах разогретого асфальта ощущается издалека, а запах остывшего мы почти не ощущаем?</a:t>
            </a:r>
            <a:r>
              <a:rPr lang="ru-RU" sz="2000" smtClean="0"/>
              <a:t> </a:t>
            </a:r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64331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0597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0598" name="Прямоугольник 6"/>
          <p:cNvSpPr>
            <a:spLocks noChangeArrowheads="1"/>
          </p:cNvSpPr>
          <p:nvPr/>
        </p:nvSpPr>
        <p:spPr bwMode="auto">
          <a:xfrm>
            <a:off x="928688" y="5214938"/>
            <a:ext cx="2492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00063" y="4572000"/>
            <a:ext cx="5715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При повышении температуры асфальта увеличивается скорость диффузии пахучих веществ. Их выделяется больше, чем при низких температурах. За счет конвективных потоков запах разносится на значительное расстояние. </a:t>
            </a:r>
          </a:p>
        </p:txBody>
      </p:sp>
      <p:pic>
        <p:nvPicPr>
          <p:cNvPr id="110600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7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11619" name="Содержимое 2"/>
          <p:cNvSpPr>
            <a:spLocks noGrp="1"/>
          </p:cNvSpPr>
          <p:nvPr>
            <p:ph idx="1"/>
          </p:nvPr>
        </p:nvSpPr>
        <p:spPr>
          <a:xfrm>
            <a:off x="539750" y="1268413"/>
            <a:ext cx="8229600" cy="29003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/>
              <a:t>В какой трубе лучше тяга :кирпичной или металлической , если трубы имеют одинаковые диаметры и высоту? </a:t>
            </a:r>
          </a:p>
          <a:p>
            <a:pPr eaLnBrk="1" hangingPunct="1">
              <a:buFont typeface="Arial" charset="0"/>
              <a:buNone/>
            </a:pPr>
            <a:endParaRPr lang="ru-RU" sz="28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50030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1621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1622" name="Прямоугольник 6"/>
          <p:cNvSpPr>
            <a:spLocks noChangeArrowheads="1"/>
          </p:cNvSpPr>
          <p:nvPr/>
        </p:nvSpPr>
        <p:spPr bwMode="auto">
          <a:xfrm>
            <a:off x="928688" y="5214938"/>
            <a:ext cx="2492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85750" y="3441700"/>
            <a:ext cx="5715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Тяга" в трубе определяется не только высотой, но и теплопроводностью стенок трубы.   Металлическая труба, в верхней части, быстро охлаждается за счет конвективных потоков воздуха  и хорошей теплопроводности металла.  Чем выше металлическая труба, тем больше разность температур, в нижней части трубы и верхней. Разность температур создает дополнительную тягу.  У кирпичной стены теплопроводность хуже, разность температур меньше, тяга будет тоже плохая. </a:t>
            </a:r>
          </a:p>
          <a:p>
            <a:r>
              <a:rPr lang="ru-RU">
                <a:solidFill>
                  <a:srgbClr val="000000"/>
                </a:solidFill>
              </a:rPr>
              <a:t>. </a:t>
            </a:r>
          </a:p>
        </p:txBody>
      </p:sp>
      <p:pic>
        <p:nvPicPr>
          <p:cNvPr id="111624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8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112643" name="Содержимое 2"/>
          <p:cNvSpPr>
            <a:spLocks noGrp="1"/>
          </p:cNvSpPr>
          <p:nvPr>
            <p:ph idx="1"/>
          </p:nvPr>
        </p:nvSpPr>
        <p:spPr>
          <a:xfrm>
            <a:off x="357188" y="928688"/>
            <a:ext cx="8229600" cy="29003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>
              <a:buFont typeface="Arial" charset="0"/>
              <a:buNone/>
            </a:pPr>
            <a:r>
              <a:rPr lang="ru-RU" sz="2000" smtClean="0"/>
              <a:t> </a:t>
            </a:r>
            <a:r>
              <a:rPr lang="ru-RU" sz="2800" smtClean="0"/>
              <a:t>Какая вода быстрее охладит раскаленный металл: холодная (с температурой 10 С) или горячая (кипяток) ? </a:t>
            </a:r>
          </a:p>
          <a:p>
            <a:pPr eaLnBrk="1" hangingPunct="1">
              <a:buFont typeface="Arial" charset="0"/>
              <a:buNone/>
            </a:pPr>
            <a:endParaRPr lang="ru-RU" sz="28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76221" y="261936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2645" name="Прямоугольник 5"/>
          <p:cNvSpPr>
            <a:spLocks noChangeArrowheads="1"/>
          </p:cNvSpPr>
          <p:nvPr/>
        </p:nvSpPr>
        <p:spPr bwMode="auto">
          <a:xfrm>
            <a:off x="1000125" y="5286375"/>
            <a:ext cx="357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12646" name="Прямоугольник 6"/>
          <p:cNvSpPr>
            <a:spLocks noChangeArrowheads="1"/>
          </p:cNvSpPr>
          <p:nvPr/>
        </p:nvSpPr>
        <p:spPr bwMode="auto">
          <a:xfrm>
            <a:off x="928688" y="5214938"/>
            <a:ext cx="2492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95288" y="4221163"/>
            <a:ext cx="5715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 Быстрее будет охлаждать металл горячая вода, кипяток, так как при этой температуре она испаряется, а для этого ей нужна энергия, которая будет отбираться у металла; каждый килограмм горячей воды возьмет у металла, испаряясь 2260 кДж, а килограмм холодной воды, нагреваясь на 1 С, - всего 4,19 кДж.</a:t>
            </a:r>
          </a:p>
          <a:p>
            <a:r>
              <a:rPr lang="ru-RU">
                <a:solidFill>
                  <a:srgbClr val="000000"/>
                </a:solidFill>
              </a:rPr>
              <a:t> </a:t>
            </a:r>
          </a:p>
        </p:txBody>
      </p:sp>
      <p:pic>
        <p:nvPicPr>
          <p:cNvPr id="112648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smtClean="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sz="6000" b="1" i="1" smtClean="0">
                <a:solidFill>
                  <a:schemeClr val="hlink"/>
                </a:solidFill>
                <a:latin typeface="Arial" charset="0"/>
              </a:rPr>
            </a:br>
            <a:endParaRPr lang="ru-RU" sz="6000" b="1" i="1" smtClean="0">
              <a:solidFill>
                <a:schemeClr val="hlink"/>
              </a:solidFill>
              <a:latin typeface="Arial" charset="0"/>
            </a:endParaRPr>
          </a:p>
        </p:txBody>
      </p:sp>
      <p:pic>
        <p:nvPicPr>
          <p:cNvPr id="113667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858048" y="2492896"/>
            <a:ext cx="7060587" cy="1569660"/>
          </a:xfrm>
          <a:prstGeom prst="rect">
            <a:avLst/>
          </a:prstGeom>
          <a:noFill/>
        </p:spPr>
        <p:txBody>
          <a:bodyPr wrap="none"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i="1" spc="50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РАЗМИНКА</a:t>
            </a:r>
            <a:endParaRPr lang="ru-RU" sz="9600" b="1" spc="50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7943" y="282714"/>
            <a:ext cx="59618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МАТЕМАТИКА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20</a:t>
            </a:r>
          </a:p>
        </p:txBody>
      </p:sp>
      <p:pic>
        <p:nvPicPr>
          <p:cNvPr id="114691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187624" y="2143924"/>
            <a:ext cx="6264696" cy="1669251"/>
          </a:xfrm>
          <a:prstGeom prst="rect">
            <a:avLst/>
          </a:prstGeom>
        </p:spPr>
        <p:txBody>
          <a:bodyPr>
            <a:prstTxWarp prst="textCurveDown">
              <a:avLst>
                <a:gd name="adj" fmla="val 0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kern="0" spc="50" dirty="0">
                <a:ln w="11430"/>
                <a:solidFill>
                  <a:srgbClr val="CC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ЧЕРНЫЙ ЯЩИК</a:t>
            </a:r>
            <a:endParaRPr lang="ru-RU" sz="5400" b="1" kern="0" spc="50" dirty="0">
              <a:ln w="11430"/>
              <a:solidFill>
                <a:srgbClr val="CC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30</a:t>
            </a:r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00"/>
                </a:solidFill>
              </a:rPr>
              <a:t>Что больше: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6495" y="41338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3074" name="Object 8"/>
          <p:cNvGraphicFramePr>
            <a:graphicFrameLocks noChangeAspect="1"/>
          </p:cNvGraphicFramePr>
          <p:nvPr/>
        </p:nvGraphicFramePr>
        <p:xfrm>
          <a:off x="1692275" y="2370138"/>
          <a:ext cx="5468938" cy="1501775"/>
        </p:xfrm>
        <a:graphic>
          <a:graphicData uri="http://schemas.openxmlformats.org/presentationml/2006/ole">
            <p:oleObj spid="_x0000_s3074" name="Формула" r:id="rId3" imgW="939392" imgH="253890" progId="Equation.3">
              <p:embed/>
            </p:oleObj>
          </a:graphicData>
        </a:graphic>
      </p:graphicFrame>
      <p:sp>
        <p:nvSpPr>
          <p:cNvPr id="3082" name="Rectangle 11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900113" y="5081588"/>
          <a:ext cx="3167062" cy="1333500"/>
        </p:xfrm>
        <a:graphic>
          <a:graphicData uri="http://schemas.openxmlformats.org/presentationml/2006/ole">
            <p:oleObj spid="_x0000_s3075" name="Формула" r:id="rId4" imgW="545863" imgH="228501" progId="Equation.3">
              <p:embed/>
            </p:oleObj>
          </a:graphicData>
        </a:graphic>
      </p:graphicFrame>
      <p:pic>
        <p:nvPicPr>
          <p:cNvPr id="3083" name="Picture 94" descr="0004__2_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40</a:t>
            </a:r>
          </a:p>
        </p:txBody>
      </p:sp>
      <p:sp>
        <p:nvSpPr>
          <p:cNvPr id="115715" name="Text Box 4"/>
          <p:cNvSpPr txBox="1">
            <a:spLocks noChangeArrowheads="1"/>
          </p:cNvSpPr>
          <p:nvPr/>
        </p:nvSpPr>
        <p:spPr bwMode="auto">
          <a:xfrm>
            <a:off x="539750" y="1484313"/>
            <a:ext cx="7632700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0000"/>
                </a:solidFill>
              </a:rPr>
              <a:t>Найдите АС?</a:t>
            </a:r>
          </a:p>
          <a:p>
            <a:pPr>
              <a:spcBef>
                <a:spcPct val="50000"/>
              </a:spcBef>
            </a:pPr>
            <a:endParaRPr lang="ru-RU" sz="240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2345" y="43497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5717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00"/>
                </a:solidFill>
              </a:rPr>
              <a:t>12 см</a:t>
            </a:r>
          </a:p>
        </p:txBody>
      </p:sp>
      <p:grpSp>
        <p:nvGrpSpPr>
          <p:cNvPr id="115719" name="Group 27"/>
          <p:cNvGrpSpPr>
            <a:grpSpLocks/>
          </p:cNvGrpSpPr>
          <p:nvPr/>
        </p:nvGrpSpPr>
        <p:grpSpPr bwMode="auto">
          <a:xfrm>
            <a:off x="1042988" y="1700213"/>
            <a:ext cx="4967287" cy="2382837"/>
            <a:chOff x="567" y="1162"/>
            <a:chExt cx="3129" cy="1501"/>
          </a:xfrm>
        </p:grpSpPr>
        <p:sp>
          <p:nvSpPr>
            <p:cNvPr id="115721" name="Line 11"/>
            <p:cNvSpPr>
              <a:spLocks noChangeShapeType="1"/>
            </p:cNvSpPr>
            <p:nvPr/>
          </p:nvSpPr>
          <p:spPr bwMode="auto">
            <a:xfrm>
              <a:off x="1746" y="1344"/>
              <a:ext cx="0" cy="9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5722" name="Group 26"/>
            <p:cNvGrpSpPr>
              <a:grpSpLocks/>
            </p:cNvGrpSpPr>
            <p:nvPr/>
          </p:nvGrpSpPr>
          <p:grpSpPr bwMode="auto">
            <a:xfrm>
              <a:off x="567" y="1162"/>
              <a:ext cx="3129" cy="1501"/>
              <a:chOff x="567" y="1162"/>
              <a:chExt cx="3129" cy="1501"/>
            </a:xfrm>
          </p:grpSpPr>
          <p:sp>
            <p:nvSpPr>
              <p:cNvPr id="115723" name="Line 10"/>
              <p:cNvSpPr>
                <a:spLocks noChangeShapeType="1"/>
              </p:cNvSpPr>
              <p:nvPr/>
            </p:nvSpPr>
            <p:spPr bwMode="auto">
              <a:xfrm>
                <a:off x="839" y="1842"/>
                <a:ext cx="244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724" name="Rectangle 15"/>
              <p:cNvSpPr>
                <a:spLocks noChangeArrowheads="1"/>
              </p:cNvSpPr>
              <p:nvPr/>
            </p:nvSpPr>
            <p:spPr bwMode="auto">
              <a:xfrm>
                <a:off x="1746" y="1842"/>
                <a:ext cx="136" cy="13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15725" name="Group 25"/>
              <p:cNvGrpSpPr>
                <a:grpSpLocks/>
              </p:cNvGrpSpPr>
              <p:nvPr/>
            </p:nvGrpSpPr>
            <p:grpSpPr bwMode="auto">
              <a:xfrm>
                <a:off x="567" y="1162"/>
                <a:ext cx="3129" cy="1501"/>
                <a:chOff x="567" y="1162"/>
                <a:chExt cx="3129" cy="1501"/>
              </a:xfrm>
            </p:grpSpPr>
            <p:sp>
              <p:nvSpPr>
                <p:cNvPr id="115726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839" y="1344"/>
                  <a:ext cx="907" cy="49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72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1746" y="1842"/>
                  <a:ext cx="1542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728" name="Rectangle 14"/>
                <p:cNvSpPr>
                  <a:spLocks noChangeArrowheads="1"/>
                </p:cNvSpPr>
                <p:nvPr/>
              </p:nvSpPr>
              <p:spPr bwMode="auto">
                <a:xfrm>
                  <a:off x="1610" y="1706"/>
                  <a:ext cx="136" cy="13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5729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567" y="1797"/>
                  <a:ext cx="22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1">
                      <a:solidFill>
                        <a:srgbClr val="000000"/>
                      </a:solidFill>
                    </a:rPr>
                    <a:t>А</a:t>
                  </a:r>
                </a:p>
              </p:txBody>
            </p:sp>
            <p:sp>
              <p:nvSpPr>
                <p:cNvPr id="115730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701" y="1162"/>
                  <a:ext cx="36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1">
                      <a:solidFill>
                        <a:srgbClr val="000000"/>
                      </a:solidFill>
                    </a:rPr>
                    <a:t>В</a:t>
                  </a:r>
                </a:p>
              </p:txBody>
            </p:sp>
            <p:sp>
              <p:nvSpPr>
                <p:cNvPr id="115731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379" y="1706"/>
                  <a:ext cx="31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1">
                      <a:solidFill>
                        <a:srgbClr val="000000"/>
                      </a:solidFill>
                    </a:rPr>
                    <a:t>С</a:t>
                  </a:r>
                </a:p>
              </p:txBody>
            </p:sp>
            <p:sp>
              <p:nvSpPr>
                <p:cNvPr id="115732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701" y="2432"/>
                  <a:ext cx="31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>
                      <a:solidFill>
                        <a:srgbClr val="000000"/>
                      </a:solidFill>
                    </a:rPr>
                    <a:t>D</a:t>
                  </a:r>
                  <a:endParaRPr lang="ru-RU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5733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1565" y="1797"/>
                  <a:ext cx="318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>
                      <a:solidFill>
                        <a:srgbClr val="000000"/>
                      </a:solidFill>
                    </a:rPr>
                    <a:t>O</a:t>
                  </a:r>
                  <a:endParaRPr lang="ru-RU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5734" name="Text Box 21"/>
                <p:cNvSpPr txBox="1">
                  <a:spLocks noChangeArrowheads="1"/>
                </p:cNvSpPr>
                <p:nvPr/>
              </p:nvSpPr>
              <p:spPr bwMode="auto">
                <a:xfrm rot="-1590611">
                  <a:off x="930" y="1389"/>
                  <a:ext cx="49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sz="2000" b="1">
                      <a:solidFill>
                        <a:srgbClr val="000000"/>
                      </a:solidFill>
                    </a:rPr>
                    <a:t>5 см</a:t>
                  </a:r>
                </a:p>
              </p:txBody>
            </p:sp>
            <p:sp>
              <p:nvSpPr>
                <p:cNvPr id="115735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701" y="1525"/>
                  <a:ext cx="54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1">
                      <a:solidFill>
                        <a:srgbClr val="000000"/>
                      </a:solidFill>
                    </a:rPr>
                    <a:t>3 см</a:t>
                  </a:r>
                </a:p>
              </p:txBody>
            </p:sp>
            <p:sp>
              <p:nvSpPr>
                <p:cNvPr id="115736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383" y="2044"/>
                  <a:ext cx="63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1">
                      <a:solidFill>
                        <a:srgbClr val="000000"/>
                      </a:solidFill>
                    </a:rPr>
                    <a:t>6 см</a:t>
                  </a:r>
                </a:p>
              </p:txBody>
            </p:sp>
            <p:sp>
              <p:nvSpPr>
                <p:cNvPr id="115737" name="Text Box 24"/>
                <p:cNvSpPr txBox="1">
                  <a:spLocks noChangeArrowheads="1"/>
                </p:cNvSpPr>
                <p:nvPr/>
              </p:nvSpPr>
              <p:spPr bwMode="auto">
                <a:xfrm rot="-1198987">
                  <a:off x="2336" y="2044"/>
                  <a:ext cx="54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b="1">
                      <a:solidFill>
                        <a:srgbClr val="000000"/>
                      </a:solidFill>
                    </a:rPr>
                    <a:t>10 см</a:t>
                  </a:r>
                </a:p>
              </p:txBody>
            </p:sp>
          </p:grpSp>
        </p:grpSp>
      </p:grpSp>
      <p:pic>
        <p:nvPicPr>
          <p:cNvPr id="115720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2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Можно ли вскипятить ведро воды на свечке?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ru-RU" smtClean="0"/>
              <a:t>Нет, так как большая часть тепла будет уходить в окружающее пространство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71462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pic>
        <p:nvPicPr>
          <p:cNvPr id="81925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4618038"/>
            <a:ext cx="2424112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50</a:t>
            </a:r>
          </a:p>
        </p:txBody>
      </p:sp>
      <p:sp>
        <p:nvSpPr>
          <p:cNvPr id="116739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</a:rPr>
              <a:t>Прямая а параллельна прямой в, с – секущая. Угол 1 в три раза больше угла 2. На сколько градусов угол 1 больше угла 2?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7358" y="41338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6741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</a:rPr>
              <a:t>На 90. </a:t>
            </a:r>
          </a:p>
        </p:txBody>
      </p:sp>
      <p:sp>
        <p:nvSpPr>
          <p:cNvPr id="11674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16744" name="Group 23"/>
          <p:cNvGrpSpPr>
            <a:grpSpLocks/>
          </p:cNvGrpSpPr>
          <p:nvPr/>
        </p:nvGrpSpPr>
        <p:grpSpPr bwMode="auto">
          <a:xfrm>
            <a:off x="1619250" y="2133600"/>
            <a:ext cx="4752975" cy="2293938"/>
            <a:chOff x="1020" y="1344"/>
            <a:chExt cx="2994" cy="1445"/>
          </a:xfrm>
        </p:grpSpPr>
        <p:grpSp>
          <p:nvGrpSpPr>
            <p:cNvPr id="116746" name="Group 17"/>
            <p:cNvGrpSpPr>
              <a:grpSpLocks/>
            </p:cNvGrpSpPr>
            <p:nvPr/>
          </p:nvGrpSpPr>
          <p:grpSpPr bwMode="auto">
            <a:xfrm>
              <a:off x="1020" y="1531"/>
              <a:ext cx="2586" cy="1258"/>
              <a:chOff x="884" y="1480"/>
              <a:chExt cx="2586" cy="1258"/>
            </a:xfrm>
          </p:grpSpPr>
          <p:sp>
            <p:nvSpPr>
              <p:cNvPr id="116752" name="Line 10"/>
              <p:cNvSpPr>
                <a:spLocks noChangeShapeType="1"/>
              </p:cNvSpPr>
              <p:nvPr/>
            </p:nvSpPr>
            <p:spPr bwMode="auto">
              <a:xfrm>
                <a:off x="975" y="1752"/>
                <a:ext cx="24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3" name="Line 11"/>
              <p:cNvSpPr>
                <a:spLocks noChangeShapeType="1"/>
              </p:cNvSpPr>
              <p:nvPr/>
            </p:nvSpPr>
            <p:spPr bwMode="auto">
              <a:xfrm>
                <a:off x="884" y="2387"/>
                <a:ext cx="258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4" name="Line 12"/>
              <p:cNvSpPr>
                <a:spLocks noChangeShapeType="1"/>
              </p:cNvSpPr>
              <p:nvPr/>
            </p:nvSpPr>
            <p:spPr bwMode="auto">
              <a:xfrm flipH="1">
                <a:off x="1519" y="1480"/>
                <a:ext cx="454" cy="12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55" name="Arc 14"/>
              <p:cNvSpPr>
                <a:spLocks/>
              </p:cNvSpPr>
              <p:nvPr/>
            </p:nvSpPr>
            <p:spPr bwMode="auto">
              <a:xfrm flipV="1">
                <a:off x="1808" y="1661"/>
                <a:ext cx="303" cy="227"/>
              </a:xfrm>
              <a:custGeom>
                <a:avLst/>
                <a:gdLst>
                  <a:gd name="T0" fmla="*/ 0 w 22084"/>
                  <a:gd name="T1" fmla="*/ 0 h 21600"/>
                  <a:gd name="T2" fmla="*/ 0 w 22084"/>
                  <a:gd name="T3" fmla="*/ 0 h 21600"/>
                  <a:gd name="T4" fmla="*/ 0 w 22084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084"/>
                  <a:gd name="T10" fmla="*/ 0 h 21600"/>
                  <a:gd name="T11" fmla="*/ 22084 w 2208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84" h="21600" fill="none" extrusionOk="0">
                    <a:moveTo>
                      <a:pt x="0" y="109"/>
                    </a:moveTo>
                    <a:cubicBezTo>
                      <a:pt x="721" y="36"/>
                      <a:pt x="1445" y="-1"/>
                      <a:pt x="2171" y="0"/>
                    </a:cubicBezTo>
                    <a:cubicBezTo>
                      <a:pt x="10866" y="0"/>
                      <a:pt x="18714" y="5214"/>
                      <a:pt x="22083" y="13231"/>
                    </a:cubicBezTo>
                  </a:path>
                  <a:path w="22084" h="21600" stroke="0" extrusionOk="0">
                    <a:moveTo>
                      <a:pt x="0" y="109"/>
                    </a:moveTo>
                    <a:cubicBezTo>
                      <a:pt x="721" y="36"/>
                      <a:pt x="1445" y="-1"/>
                      <a:pt x="2171" y="0"/>
                    </a:cubicBezTo>
                    <a:cubicBezTo>
                      <a:pt x="10866" y="0"/>
                      <a:pt x="18714" y="5214"/>
                      <a:pt x="22083" y="13231"/>
                    </a:cubicBezTo>
                    <a:lnTo>
                      <a:pt x="2171" y="21600"/>
                    </a:lnTo>
                    <a:lnTo>
                      <a:pt x="0" y="109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756" name="Arc 15"/>
              <p:cNvSpPr>
                <a:spLocks/>
              </p:cNvSpPr>
              <p:nvPr/>
            </p:nvSpPr>
            <p:spPr bwMode="auto">
              <a:xfrm rot="1129354">
                <a:off x="1655" y="2160"/>
                <a:ext cx="267" cy="576"/>
              </a:xfrm>
              <a:custGeom>
                <a:avLst/>
                <a:gdLst>
                  <a:gd name="T0" fmla="*/ 0 w 16831"/>
                  <a:gd name="T1" fmla="*/ 0 h 21600"/>
                  <a:gd name="T2" fmla="*/ 0 w 16831"/>
                  <a:gd name="T3" fmla="*/ 0 h 21600"/>
                  <a:gd name="T4" fmla="*/ 0 w 1683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16831"/>
                  <a:gd name="T10" fmla="*/ 0 h 21600"/>
                  <a:gd name="T11" fmla="*/ 16831 w 1683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831" h="21600" fill="none" extrusionOk="0">
                    <a:moveTo>
                      <a:pt x="0" y="54"/>
                    </a:moveTo>
                    <a:cubicBezTo>
                      <a:pt x="508" y="18"/>
                      <a:pt x="1018" y="-1"/>
                      <a:pt x="1529" y="0"/>
                    </a:cubicBezTo>
                    <a:cubicBezTo>
                      <a:pt x="7271" y="0"/>
                      <a:pt x="12777" y="2286"/>
                      <a:pt x="16830" y="6355"/>
                    </a:cubicBezTo>
                  </a:path>
                  <a:path w="16831" h="21600" stroke="0" extrusionOk="0">
                    <a:moveTo>
                      <a:pt x="0" y="54"/>
                    </a:moveTo>
                    <a:cubicBezTo>
                      <a:pt x="508" y="18"/>
                      <a:pt x="1018" y="-1"/>
                      <a:pt x="1529" y="0"/>
                    </a:cubicBezTo>
                    <a:cubicBezTo>
                      <a:pt x="7271" y="0"/>
                      <a:pt x="12777" y="2286"/>
                      <a:pt x="16830" y="6355"/>
                    </a:cubicBezTo>
                    <a:lnTo>
                      <a:pt x="1529" y="21600"/>
                    </a:lnTo>
                    <a:lnTo>
                      <a:pt x="0" y="54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757" name="Arc 16"/>
              <p:cNvSpPr>
                <a:spLocks/>
              </p:cNvSpPr>
              <p:nvPr/>
            </p:nvSpPr>
            <p:spPr bwMode="auto">
              <a:xfrm rot="1129354">
                <a:off x="1656" y="2029"/>
                <a:ext cx="377" cy="709"/>
              </a:xfrm>
              <a:custGeom>
                <a:avLst/>
                <a:gdLst>
                  <a:gd name="T0" fmla="*/ 0 w 24698"/>
                  <a:gd name="T1" fmla="*/ 0 h 21600"/>
                  <a:gd name="T2" fmla="*/ 0 w 24698"/>
                  <a:gd name="T3" fmla="*/ 0 h 21600"/>
                  <a:gd name="T4" fmla="*/ 0 w 2469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4698"/>
                  <a:gd name="T10" fmla="*/ 0 h 21600"/>
                  <a:gd name="T11" fmla="*/ 24698 w 2469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698" h="21600" fill="none" extrusionOk="0">
                    <a:moveTo>
                      <a:pt x="-1" y="1286"/>
                    </a:moveTo>
                    <a:cubicBezTo>
                      <a:pt x="2354" y="435"/>
                      <a:pt x="4839" y="-1"/>
                      <a:pt x="7343" y="0"/>
                    </a:cubicBezTo>
                    <a:cubicBezTo>
                      <a:pt x="14186" y="0"/>
                      <a:pt x="20624" y="3242"/>
                      <a:pt x="24698" y="8740"/>
                    </a:cubicBezTo>
                  </a:path>
                  <a:path w="24698" h="21600" stroke="0" extrusionOk="0">
                    <a:moveTo>
                      <a:pt x="-1" y="1286"/>
                    </a:moveTo>
                    <a:cubicBezTo>
                      <a:pt x="2354" y="435"/>
                      <a:pt x="4839" y="-1"/>
                      <a:pt x="7343" y="0"/>
                    </a:cubicBezTo>
                    <a:cubicBezTo>
                      <a:pt x="14186" y="0"/>
                      <a:pt x="20624" y="3242"/>
                      <a:pt x="24698" y="8740"/>
                    </a:cubicBezTo>
                    <a:lnTo>
                      <a:pt x="7343" y="21600"/>
                    </a:lnTo>
                    <a:lnTo>
                      <a:pt x="-1" y="1286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747" name="Text Box 18"/>
            <p:cNvSpPr txBox="1">
              <a:spLocks noChangeArrowheads="1"/>
            </p:cNvSpPr>
            <p:nvPr/>
          </p:nvSpPr>
          <p:spPr bwMode="auto">
            <a:xfrm>
              <a:off x="2200" y="1797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116748" name="Text Box 19"/>
            <p:cNvSpPr txBox="1">
              <a:spLocks noChangeArrowheads="1"/>
            </p:cNvSpPr>
            <p:nvPr/>
          </p:nvSpPr>
          <p:spPr bwMode="auto">
            <a:xfrm>
              <a:off x="2154" y="2160"/>
              <a:ext cx="31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116749" name="Text Box 20"/>
            <p:cNvSpPr txBox="1">
              <a:spLocks noChangeArrowheads="1"/>
            </p:cNvSpPr>
            <p:nvPr/>
          </p:nvSpPr>
          <p:spPr bwMode="auto">
            <a:xfrm>
              <a:off x="3651" y="1616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000000"/>
                  </a:solidFill>
                </a:rPr>
                <a:t>а</a:t>
              </a:r>
            </a:p>
          </p:txBody>
        </p:sp>
        <p:sp>
          <p:nvSpPr>
            <p:cNvPr id="116750" name="Text Box 21"/>
            <p:cNvSpPr txBox="1">
              <a:spLocks noChangeArrowheads="1"/>
            </p:cNvSpPr>
            <p:nvPr/>
          </p:nvSpPr>
          <p:spPr bwMode="auto">
            <a:xfrm>
              <a:off x="3742" y="2341"/>
              <a:ext cx="2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000000"/>
                  </a:solidFill>
                </a:rPr>
                <a:t>в</a:t>
              </a:r>
            </a:p>
          </p:txBody>
        </p:sp>
        <p:sp>
          <p:nvSpPr>
            <p:cNvPr id="116751" name="Text Box 22"/>
            <p:cNvSpPr txBox="1">
              <a:spLocks noChangeArrowheads="1"/>
            </p:cNvSpPr>
            <p:nvPr/>
          </p:nvSpPr>
          <p:spPr bwMode="auto">
            <a:xfrm>
              <a:off x="2109" y="1344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000000"/>
                  </a:solidFill>
                </a:rPr>
                <a:t>с</a:t>
              </a:r>
            </a:p>
          </p:txBody>
        </p:sp>
      </p:grpSp>
      <p:pic>
        <p:nvPicPr>
          <p:cNvPr id="116745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60</a:t>
            </a:r>
          </a:p>
        </p:txBody>
      </p:sp>
      <p:sp>
        <p:nvSpPr>
          <p:cNvPr id="117763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0000"/>
                </a:solidFill>
              </a:rPr>
              <a:t>Двенадцатый месяц у нас называется «декабрь». Это слово происходит то греческого «дека» - десять. Отсюда « декада» - это 10 дней . Выходит, что месяц декабрь носит название «десятый». Чем объяснить это несоответствие? </a:t>
            </a:r>
          </a:p>
          <a:p>
            <a:pPr>
              <a:spcBef>
                <a:spcPct val="50000"/>
              </a:spcBef>
            </a:pPr>
            <a:endParaRPr lang="ru-RU" sz="240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7765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776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476375" y="4652963"/>
            <a:ext cx="41767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solidFill>
                  <a:srgbClr val="000000"/>
                </a:solidFill>
              </a:rPr>
              <a:t>Раньше новый год начинался с марта</a:t>
            </a:r>
          </a:p>
        </p:txBody>
      </p:sp>
      <p:pic>
        <p:nvPicPr>
          <p:cNvPr id="117768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70</a:t>
            </a:r>
          </a:p>
        </p:txBody>
      </p:sp>
      <p:sp>
        <p:nvSpPr>
          <p:cNvPr id="118787" name="Text Box 4"/>
          <p:cNvSpPr txBox="1">
            <a:spLocks noChangeArrowheads="1"/>
          </p:cNvSpPr>
          <p:nvPr/>
        </p:nvSpPr>
        <p:spPr bwMode="auto">
          <a:xfrm>
            <a:off x="827088" y="1196975"/>
            <a:ext cx="76327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0000"/>
                </a:solidFill>
              </a:rPr>
              <a:t>Два путешественника подошли к реке одновременно. У берега была привязана лодка, в которой мог поместиться только один человек. Путешественники не умели плавать, но каждому из них удалось переправиться через реку и пойти своей дорогой. Как могла это случиться?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18789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48974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>
                <a:solidFill>
                  <a:srgbClr val="000000"/>
                </a:solidFill>
              </a:rPr>
              <a:t>Они подошли к реке с разных сторон</a:t>
            </a:r>
          </a:p>
        </p:txBody>
      </p:sp>
      <p:sp>
        <p:nvSpPr>
          <p:cNvPr id="11879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118792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u="sng" smtClean="0">
                <a:solidFill>
                  <a:schemeClr val="hlink"/>
                </a:solidFill>
                <a:latin typeface="Arial" charset="0"/>
              </a:rPr>
              <a:t>Математика 80</a:t>
            </a: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31800" y="1484313"/>
            <a:ext cx="846137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00"/>
                </a:solidFill>
              </a:rPr>
              <a:t>Кто автор обозначения числа</a:t>
            </a:r>
            <a:r>
              <a:rPr lang="ru-RU">
                <a:solidFill>
                  <a:srgbClr val="000000"/>
                </a:solidFill>
              </a:rPr>
              <a:t>                    </a:t>
            </a:r>
            <a:r>
              <a:rPr lang="ru-RU" sz="2800">
                <a:solidFill>
                  <a:srgbClr val="000000"/>
                </a:solidFill>
              </a:rPr>
              <a:t>=3,1415…?</a:t>
            </a:r>
          </a:p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00"/>
                </a:solidFill>
              </a:rPr>
              <a:t>Он же впервые применил двоеточие для обозначения действия деления</a:t>
            </a:r>
          </a:p>
        </p:txBody>
      </p:sp>
      <p:sp>
        <p:nvSpPr>
          <p:cNvPr id="4106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4098" name="Object 10"/>
          <p:cNvGraphicFramePr>
            <a:graphicFrameLocks noChangeAspect="1"/>
          </p:cNvGraphicFramePr>
          <p:nvPr/>
        </p:nvGraphicFramePr>
        <p:xfrm>
          <a:off x="5651500" y="1412875"/>
          <a:ext cx="720725" cy="720725"/>
        </p:xfrm>
        <a:graphic>
          <a:graphicData uri="http://schemas.openxmlformats.org/presentationml/2006/ole">
            <p:oleObj spid="_x0000_s4098" name="Формула" r:id="rId3" imgW="139700" imgH="139700" progId="Equation.3">
              <p:embed/>
            </p:oleObj>
          </a:graphicData>
        </a:graphic>
      </p:graphicFrame>
      <p:pic>
        <p:nvPicPr>
          <p:cNvPr id="31756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0"/>
            <a:ext cx="371475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23850" y="4581525"/>
            <a:ext cx="54721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000000"/>
                </a:solidFill>
              </a:rPr>
              <a:t>Британский математик Уильям Джонс </a:t>
            </a:r>
          </a:p>
        </p:txBody>
      </p:sp>
      <p:pic>
        <p:nvPicPr>
          <p:cNvPr id="4109" name="Picture 94" descr="0004__2_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10</a:t>
            </a:r>
            <a:r>
              <a:rPr lang="ru-RU" smtClean="0"/>
              <a:t> </a:t>
            </a:r>
          </a:p>
        </p:txBody>
      </p:sp>
      <p:sp>
        <p:nvSpPr>
          <p:cNvPr id="11981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smtClean="0"/>
              <a:t>Точечный элемент экрана дисплея называется</a:t>
            </a:r>
          </a:p>
        </p:txBody>
      </p:sp>
      <p:pic>
        <p:nvPicPr>
          <p:cNvPr id="119812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3970" y="269240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627313" y="4365625"/>
            <a:ext cx="2881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пиксел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20</a:t>
            </a:r>
          </a:p>
        </p:txBody>
      </p:sp>
      <p:sp>
        <p:nvSpPr>
          <p:cNvPr id="12083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i="1" smtClean="0">
                <a:solidFill>
                  <a:srgbClr val="000000"/>
                </a:solidFill>
              </a:rPr>
              <a:t>Переставьте буквы так,  чтобы получилось слово, связанное с информатикой и компьютерами.</a:t>
            </a:r>
            <a:endParaRPr lang="ru-RU" smtClean="0">
              <a:solidFill>
                <a:srgbClr val="000000"/>
              </a:solidFill>
            </a:endParaRPr>
          </a:p>
          <a:p>
            <a:pPr marL="609600" indent="-609600" algn="ctr"/>
            <a:r>
              <a:rPr lang="ru-RU" b="1" smtClean="0">
                <a:solidFill>
                  <a:srgbClr val="FF0000"/>
                </a:solidFill>
              </a:rPr>
              <a:t>ФИРОЦМНИАЯ</a:t>
            </a:r>
          </a:p>
          <a:p>
            <a:pPr marL="609600" indent="-609600"/>
            <a:endParaRPr lang="ru-RU" smtClean="0"/>
          </a:p>
        </p:txBody>
      </p:sp>
      <p:pic>
        <p:nvPicPr>
          <p:cNvPr id="12083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5536" y="4503458"/>
            <a:ext cx="24266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84998" name="Прямоугольник 2"/>
          <p:cNvSpPr>
            <a:spLocks noChangeArrowheads="1"/>
          </p:cNvSpPr>
          <p:nvPr/>
        </p:nvSpPr>
        <p:spPr bwMode="auto">
          <a:xfrm>
            <a:off x="1116013" y="6043613"/>
            <a:ext cx="1597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Информация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30</a:t>
            </a:r>
          </a:p>
        </p:txBody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В словосочетаниях слова заменены на противоположные по смыслу. Определите исходные словосочетания. </a:t>
            </a:r>
            <a:r>
              <a:rPr lang="ru-RU" b="1" i="1" smtClean="0">
                <a:solidFill>
                  <a:srgbClr val="FF0000"/>
                </a:solidFill>
              </a:rPr>
              <a:t>Беззвучный микрофон. </a:t>
            </a:r>
            <a:br>
              <a:rPr lang="ru-RU" b="1" i="1" smtClean="0">
                <a:solidFill>
                  <a:srgbClr val="FF0000"/>
                </a:solidFill>
              </a:rPr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2186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458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835150" y="4797425"/>
            <a:ext cx="4105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00"/>
                </a:solidFill>
              </a:rPr>
              <a:t>звуковая колонка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40</a:t>
            </a:r>
          </a:p>
        </p:txBody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r>
              <a:rPr lang="ru-RU" sz="2800" smtClean="0"/>
              <a:t>Отгадайте, чья это шуточная характеристика. “Он требует множества игрушек и примочек. Так и норовит задать дурацкий вопрос. Считает себя самым умным, но не может обойтись без папы или мамы. Тронь пальцем — он и заведется. Жалуется на нехватку памяти. Любит, когда с него сдувают пылинки и протирают спиртом. Всегда мечтает попасть в сети. </a:t>
            </a:r>
          </a:p>
        </p:txBody>
      </p:sp>
      <p:pic>
        <p:nvPicPr>
          <p:cNvPr id="12288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6995" y="50688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763713" y="5876925"/>
            <a:ext cx="4105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Компьютер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50</a:t>
            </a:r>
          </a:p>
        </p:txBody>
      </p:sp>
      <p:sp>
        <p:nvSpPr>
          <p:cNvPr id="123907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pPr marL="609600" indent="-609600"/>
            <a:endParaRPr lang="ru-RU" b="1" smtClean="0">
              <a:solidFill>
                <a:srgbClr val="FF0000"/>
              </a:solidFill>
            </a:endParaRPr>
          </a:p>
          <a:p>
            <a:pPr marL="609600" indent="-609600"/>
            <a:endParaRPr lang="ru-RU" b="1" smtClean="0">
              <a:solidFill>
                <a:srgbClr val="FF0000"/>
              </a:solidFill>
            </a:endParaRPr>
          </a:p>
        </p:txBody>
      </p:sp>
      <p:pic>
        <p:nvPicPr>
          <p:cNvPr id="12390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39750" y="5734050"/>
            <a:ext cx="4105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23910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4425" y="1268413"/>
            <a:ext cx="6913563" cy="745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60</a:t>
            </a:r>
          </a:p>
        </p:txBody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pPr marL="609600" indent="-609600">
              <a:buFont typeface="Arial" charset="0"/>
              <a:buAutoNum type="arabicPeriod"/>
            </a:pPr>
            <a:r>
              <a:rPr lang="ru-RU" smtClean="0"/>
              <a:t>В чем измеряется размер экрана монитора</a:t>
            </a:r>
          </a:p>
        </p:txBody>
      </p:sp>
      <p:pic>
        <p:nvPicPr>
          <p:cNvPr id="12493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290830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3203575" y="5013325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000000"/>
                </a:solidFill>
              </a:rPr>
              <a:t>В дюймах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3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2947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smtClean="0">
                <a:solidFill>
                  <a:srgbClr val="000000"/>
                </a:solidFill>
              </a:rPr>
              <a:t>Если в 12 часов ночи идёт дождь, то можно ли ожидать, что через 72 часа будет солнечная погода?</a:t>
            </a:r>
          </a:p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pic>
        <p:nvPicPr>
          <p:cNvPr id="82949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1713" y="3857625"/>
            <a:ext cx="306228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971550" y="5256213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prstClr val="black"/>
                </a:solidFill>
              </a:rPr>
              <a:t>Нет, так как в это время солнце не светит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70</a:t>
            </a:r>
          </a:p>
        </p:txBody>
      </p:sp>
      <p:sp>
        <p:nvSpPr>
          <p:cNvPr id="125955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ru-RU" smtClean="0"/>
              <a:t>В словосочетаниях, связанных с компьютерами и информатикой, слова заменены на противоположные по смыслу, назначению, размерам и т.п. Определите исходные словосочетания</a:t>
            </a:r>
          </a:p>
          <a:p>
            <a:pPr marL="609600" indent="-609600" algn="ctr">
              <a:buFont typeface="Arial" charset="0"/>
              <a:buNone/>
            </a:pPr>
            <a:r>
              <a:rPr lang="ru-RU" smtClean="0"/>
              <a:t> </a:t>
            </a:r>
            <a:r>
              <a:rPr lang="ru-RU" smtClean="0">
                <a:solidFill>
                  <a:srgbClr val="FF0000"/>
                </a:solidFill>
              </a:rPr>
              <a:t>Естественная глупость</a:t>
            </a:r>
            <a:r>
              <a:rPr lang="ru-RU" smtClean="0">
                <a:solidFill>
                  <a:schemeClr val="folHlink"/>
                </a:solidFill>
              </a:rPr>
              <a:t>.</a:t>
            </a:r>
            <a:r>
              <a:rPr lang="ru-RU" smtClean="0"/>
              <a:t> </a:t>
            </a:r>
          </a:p>
        </p:txBody>
      </p:sp>
      <p:pic>
        <p:nvPicPr>
          <p:cNvPr id="12595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458" y="44926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1763713" y="5300663"/>
            <a:ext cx="410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>
                <a:solidFill>
                  <a:srgbClr val="000000"/>
                </a:solidFill>
              </a:rPr>
              <a:t>искусственный интеллект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u="sng" smtClean="0">
                <a:solidFill>
                  <a:schemeClr val="hlink"/>
                </a:solidFill>
              </a:rPr>
              <a:t>Информатика 80</a:t>
            </a:r>
          </a:p>
        </p:txBody>
      </p:sp>
      <p:sp>
        <p:nvSpPr>
          <p:cNvPr id="126979" name="Rectangle 3"/>
          <p:cNvSpPr>
            <a:spLocks noGrp="1"/>
          </p:cNvSpPr>
          <p:nvPr>
            <p:ph type="body" idx="1"/>
          </p:nvPr>
        </p:nvSpPr>
        <p:spPr>
          <a:xfrm>
            <a:off x="385763" y="1165225"/>
            <a:ext cx="8229600" cy="3632200"/>
          </a:xfrm>
        </p:spPr>
        <p:txBody>
          <a:bodyPr/>
          <a:lstStyle/>
          <a:p>
            <a:pPr marL="609600" indent="-609600" algn="just">
              <a:buFont typeface="Arial" charset="0"/>
              <a:buNone/>
            </a:pPr>
            <a:r>
              <a:rPr lang="ru-RU" smtClean="0"/>
              <a:t>Встретились три подруги: Белова, Краснова, Чернова. Девочка в белом платье говорит Черновой: «Нам надо поменяться платьями, а то цвет наших платьев не соответствует фамилии». Кто в какое платье одет?</a:t>
            </a:r>
          </a:p>
        </p:txBody>
      </p:sp>
      <p:pic>
        <p:nvPicPr>
          <p:cNvPr id="12698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8433" y="44211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11188" y="5516563"/>
            <a:ext cx="410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>
                <a:solidFill>
                  <a:srgbClr val="000000"/>
                </a:solidFill>
              </a:rPr>
              <a:t>Белова – в черное, Краснова – в красное, Чернова – в белое.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hlink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sz="8000" smtClean="0">
                <a:solidFill>
                  <a:srgbClr val="800000"/>
                </a:solidFill>
                <a:latin typeface="High Tower Text" pitchFamily="18" charset="0"/>
              </a:rPr>
              <a:t> </a:t>
            </a:r>
            <a:r>
              <a:rPr lang="en-US" sz="8000" smtClean="0">
                <a:solidFill>
                  <a:srgbClr val="FF0000"/>
                </a:solidFill>
                <a:latin typeface="High Tower Text" pitchFamily="18" charset="0"/>
                <a:hlinkClick r:id="rId2" action="ppaction://hlinksldjump"/>
              </a:rPr>
              <a:t>III </a:t>
            </a:r>
            <a:r>
              <a:rPr lang="ru-RU" sz="8000" smtClean="0">
                <a:solidFill>
                  <a:srgbClr val="FF0000"/>
                </a:solidFill>
                <a:latin typeface="High Tower Text" pitchFamily="18" charset="0"/>
                <a:hlinkClick r:id="rId2" action="ppaction://hlinksldjump"/>
              </a:rPr>
              <a:t>тур</a:t>
            </a:r>
            <a:endParaRPr lang="ru-RU" sz="8000" smtClean="0">
              <a:solidFill>
                <a:srgbClr val="FF0000"/>
              </a:solidFill>
              <a:latin typeface="High Tower Text" pitchFamily="18" charset="0"/>
            </a:endParaRPr>
          </a:p>
        </p:txBody>
      </p:sp>
      <p:graphicFrame>
        <p:nvGraphicFramePr>
          <p:cNvPr id="3217" name="Group 145"/>
          <p:cNvGraphicFramePr>
            <a:graphicFrameLocks noGrp="1"/>
          </p:cNvGraphicFramePr>
          <p:nvPr>
            <p:ph idx="1"/>
          </p:nvPr>
        </p:nvGraphicFramePr>
        <p:xfrm>
          <a:off x="500063" y="1428750"/>
          <a:ext cx="7858125" cy="2957513"/>
        </p:xfrm>
        <a:graphic>
          <a:graphicData uri="http://schemas.openxmlformats.org/drawingml/2006/table">
            <a:tbl>
              <a:tblPr/>
              <a:tblGrid>
                <a:gridCol w="1571625"/>
                <a:gridCol w="785812"/>
                <a:gridCol w="785813"/>
                <a:gridCol w="785812"/>
                <a:gridCol w="785813"/>
                <a:gridCol w="785812"/>
                <a:gridCol w="785813"/>
                <a:gridCol w="785812"/>
                <a:gridCol w="785813"/>
              </a:tblGrid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Математика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7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8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9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0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Физика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2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3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4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5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6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7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8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Информатика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19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0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1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2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3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4" action="ppaction://hlinksldjump"/>
                        </a:rPr>
                        <a:t>60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5" action="ppaction://hlinksldjump"/>
                        </a:rPr>
                        <a:t>70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hlinkClick r:id="rId26" action="ppaction://hlinksldjump"/>
                        </a:rPr>
                        <a:t>80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Физика 10</a:t>
            </a:r>
          </a:p>
        </p:txBody>
      </p:sp>
      <p:sp>
        <p:nvSpPr>
          <p:cNvPr id="129027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2900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>
              <a:buFont typeface="Arial" charset="0"/>
              <a:buNone/>
            </a:pPr>
            <a:r>
              <a:rPr lang="ru-RU" sz="2800" smtClean="0"/>
              <a:t>Если взять два разных тела,</a:t>
            </a:r>
          </a:p>
          <a:p>
            <a:pPr>
              <a:buFont typeface="Arial" charset="0"/>
              <a:buNone/>
            </a:pPr>
            <a:r>
              <a:rPr lang="ru-RU" sz="2800" smtClean="0"/>
              <a:t>В жидкость опустить одну.</a:t>
            </a:r>
          </a:p>
          <a:p>
            <a:pPr>
              <a:buFont typeface="Arial" charset="0"/>
              <a:buNone/>
            </a:pPr>
            <a:r>
              <a:rPr lang="ru-RU" sz="2800" smtClean="0"/>
              <a:t>Почему одно всплывает,</a:t>
            </a:r>
          </a:p>
          <a:p>
            <a:pPr>
              <a:buFont typeface="Arial" charset="0"/>
              <a:buNone/>
            </a:pPr>
            <a:r>
              <a:rPr lang="ru-RU" sz="2800" smtClean="0"/>
              <a:t>А другое вмиг ко дну? </a:t>
            </a:r>
          </a:p>
          <a:p>
            <a:pPr eaLnBrk="1" hangingPunct="1">
              <a:buFont typeface="Arial" charset="0"/>
              <a:buNone/>
            </a:pPr>
            <a:endParaRPr lang="ru-RU" sz="2800" smtClean="0"/>
          </a:p>
          <a:p>
            <a:pPr eaLnBrk="1" hangingPunct="1">
              <a:buFont typeface="Arial" charset="0"/>
              <a:buNone/>
            </a:pPr>
            <a:endParaRPr lang="ru-RU" sz="28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00063" y="5286375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Тело, у которого плотность меньше, чем у жидкости, всплывает, а если плотность больше – тонет</a:t>
            </a:r>
          </a:p>
        </p:txBody>
      </p:sp>
      <p:pic>
        <p:nvPicPr>
          <p:cNvPr id="129030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Физика 20</a:t>
            </a:r>
          </a:p>
        </p:txBody>
      </p:sp>
      <p:sp>
        <p:nvSpPr>
          <p:cNvPr id="130051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29003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>
              <a:buFont typeface="Arial" charset="0"/>
              <a:buNone/>
            </a:pPr>
            <a:r>
              <a:rPr lang="ru-RU" sz="2800" smtClean="0"/>
              <a:t>Всем поведает,</a:t>
            </a:r>
          </a:p>
          <a:p>
            <a:pPr>
              <a:buFont typeface="Arial" charset="0"/>
              <a:buNone/>
            </a:pPr>
            <a:r>
              <a:rPr lang="ru-RU" sz="2800" smtClean="0"/>
              <a:t>Хоть и без языка,</a:t>
            </a:r>
          </a:p>
          <a:p>
            <a:pPr>
              <a:buFont typeface="Arial" charset="0"/>
              <a:buNone/>
            </a:pPr>
            <a:r>
              <a:rPr lang="ru-RU" sz="2800" smtClean="0"/>
              <a:t>Когда будет ясно,</a:t>
            </a:r>
          </a:p>
          <a:p>
            <a:pPr>
              <a:buFont typeface="Arial" charset="0"/>
              <a:buNone/>
            </a:pPr>
            <a:r>
              <a:rPr lang="ru-RU" sz="2800" smtClean="0"/>
              <a:t>А когда облака</a:t>
            </a:r>
            <a:r>
              <a:rPr lang="ru-RU" sz="2000" smtClean="0"/>
              <a:t>.</a:t>
            </a:r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124075" y="5589588"/>
            <a:ext cx="3786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00"/>
                </a:solidFill>
              </a:rPr>
              <a:t> Барометр</a:t>
            </a:r>
          </a:p>
        </p:txBody>
      </p:sp>
      <p:pic>
        <p:nvPicPr>
          <p:cNvPr id="130054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Физика 30</a:t>
            </a:r>
          </a:p>
        </p:txBody>
      </p:sp>
      <p:sp>
        <p:nvSpPr>
          <p:cNvPr id="131075" name="Содержимое 2"/>
          <p:cNvSpPr>
            <a:spLocks noGrp="1"/>
          </p:cNvSpPr>
          <p:nvPr>
            <p:ph idx="1"/>
          </p:nvPr>
        </p:nvSpPr>
        <p:spPr>
          <a:xfrm>
            <a:off x="611188" y="1196975"/>
            <a:ext cx="8229600" cy="2900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>
              <a:buFont typeface="Arial" charset="0"/>
              <a:buNone/>
            </a:pPr>
            <a:r>
              <a:rPr lang="ru-RU" smtClean="0"/>
              <a:t>Вы его в руках держали,</a:t>
            </a:r>
          </a:p>
          <a:p>
            <a:pPr>
              <a:buFont typeface="Arial" charset="0"/>
              <a:buNone/>
            </a:pPr>
            <a:r>
              <a:rPr lang="ru-RU" smtClean="0"/>
              <a:t>Когда лабораторную выполняли,</a:t>
            </a:r>
          </a:p>
          <a:p>
            <a:pPr>
              <a:buFont typeface="Arial" charset="0"/>
              <a:buNone/>
            </a:pPr>
            <a:r>
              <a:rPr lang="ru-RU" smtClean="0"/>
              <a:t>Им силу тока изменяют,</a:t>
            </a:r>
          </a:p>
          <a:p>
            <a:pPr>
              <a:buFont typeface="Arial" charset="0"/>
              <a:buNone/>
            </a:pPr>
            <a:r>
              <a:rPr lang="ru-RU" smtClean="0"/>
              <a:t>Если что-то в нём сдвигают.</a:t>
            </a:r>
            <a:r>
              <a:rPr lang="ru-RU" sz="2000" smtClean="0"/>
              <a:t> </a:t>
            </a:r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47658" y="42767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1077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339975" y="5445125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0000"/>
                </a:solidFill>
              </a:rPr>
              <a:t>Реостат</a:t>
            </a:r>
          </a:p>
        </p:txBody>
      </p:sp>
      <p:pic>
        <p:nvPicPr>
          <p:cNvPr id="131079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Содержимое 2"/>
          <p:cNvSpPr>
            <a:spLocks noGrp="1"/>
          </p:cNvSpPr>
          <p:nvPr>
            <p:ph idx="1"/>
          </p:nvPr>
        </p:nvSpPr>
        <p:spPr>
          <a:xfrm>
            <a:off x="428625" y="4348163"/>
            <a:ext cx="8229600" cy="290195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r>
              <a:rPr lang="ru-RU" i="1" smtClean="0">
                <a:solidFill>
                  <a:srgbClr val="0000FF"/>
                </a:solidFill>
                <a:latin typeface="Arial" charset="0"/>
              </a:rPr>
              <a:t>Каждая команда выбирает конверт с персонажами для сказки</a:t>
            </a:r>
          </a:p>
        </p:txBody>
      </p:sp>
      <p:sp>
        <p:nvSpPr>
          <p:cNvPr id="132099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971550" y="5445125"/>
            <a:ext cx="298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3210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2965" y="1412776"/>
            <a:ext cx="8722831" cy="2554545"/>
          </a:xfrm>
          <a:prstGeom prst="rect">
            <a:avLst/>
          </a:prstGeom>
          <a:noFill/>
        </p:spPr>
        <p:txBody>
          <a:bodyPr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Придумайте сказку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117628"/>
            <a:ext cx="468052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Физика 40</a:t>
            </a:r>
          </a:p>
        </p:txBody>
      </p:sp>
      <p:sp>
        <p:nvSpPr>
          <p:cNvPr id="132104" name="Заголовок 3"/>
          <p:cNvSpPr>
            <a:spLocks noGrp="1"/>
          </p:cNvSpPr>
          <p:nvPr>
            <p:ph type="title"/>
          </p:nvPr>
        </p:nvSpPr>
        <p:spPr>
          <a:xfrm>
            <a:off x="-1792288" y="-38100"/>
            <a:ext cx="8229601" cy="1143000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Физика 50</a:t>
            </a:r>
          </a:p>
        </p:txBody>
      </p:sp>
      <p:sp>
        <p:nvSpPr>
          <p:cNvPr id="13312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smtClean="0"/>
              <a:t>Он всем несёт тепло и свет</a:t>
            </a:r>
          </a:p>
          <a:p>
            <a:pPr>
              <a:buFont typeface="Arial" charset="0"/>
              <a:buNone/>
            </a:pPr>
            <a:r>
              <a:rPr lang="ru-RU" sz="3600" smtClean="0"/>
              <a:t>Щедрей его на свете нет</a:t>
            </a:r>
          </a:p>
          <a:p>
            <a:pPr>
              <a:buFont typeface="Arial" charset="0"/>
              <a:buNone/>
            </a:pPr>
            <a:r>
              <a:rPr lang="ru-RU" sz="3600" smtClean="0"/>
              <a:t>К посёлкам, селам, городам</a:t>
            </a:r>
          </a:p>
          <a:p>
            <a:pPr>
              <a:buFont typeface="Arial" charset="0"/>
              <a:buNone/>
            </a:pPr>
            <a:r>
              <a:rPr lang="ru-RU" sz="3600" smtClean="0"/>
              <a:t>Приходит он по проводам</a:t>
            </a:r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3125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268538" y="5445125"/>
            <a:ext cx="2928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 Электрический ток</a:t>
            </a:r>
          </a:p>
        </p:txBody>
      </p:sp>
      <p:pic>
        <p:nvPicPr>
          <p:cNvPr id="133127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Физика 60</a:t>
            </a:r>
          </a:p>
        </p:txBody>
      </p:sp>
      <p:sp>
        <p:nvSpPr>
          <p:cNvPr id="13414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smtClean="0"/>
              <a:t>Если в театре встать за колонной, то артиста не видно, а голос его слышен. Почему?</a:t>
            </a:r>
          </a:p>
          <a:p>
            <a:pPr eaLnBrk="1" hangingPunct="1">
              <a:buFont typeface="Arial" charset="0"/>
              <a:buNone/>
            </a:pPr>
            <a:endParaRPr lang="ru-RU" sz="36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4149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714375" y="5429250"/>
            <a:ext cx="6126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  <a:r>
              <a:rPr lang="ru-RU" sz="2400">
                <a:solidFill>
                  <a:srgbClr val="000000"/>
                </a:solidFill>
              </a:rPr>
              <a:t>Звуковые волны могут огибать преграды</a:t>
            </a:r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3415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Физика 70</a:t>
            </a:r>
          </a:p>
        </p:txBody>
      </p:sp>
      <p:sp>
        <p:nvSpPr>
          <p:cNvPr id="135171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0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smtClean="0"/>
              <a:t>Согласны ли вы с утверждением, что Земля падает на брошенный вверх камень?</a:t>
            </a:r>
          </a:p>
          <a:p>
            <a:pPr eaLnBrk="1" hangingPunct="1">
              <a:buFont typeface="Arial" charset="0"/>
              <a:buNone/>
            </a:pPr>
            <a:endParaRPr lang="ru-RU" sz="2000" smtClean="0"/>
          </a:p>
          <a:p>
            <a:pPr eaLnBrk="1" hangingPunct="1">
              <a:buFont typeface="Arial" charset="0"/>
              <a:buNone/>
            </a:pPr>
            <a:endParaRPr lang="ru-RU" sz="20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03196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5173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9750" y="4797425"/>
            <a:ext cx="80295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</a:rPr>
              <a:t> Благодаря большой массе Земли её скорость </a:t>
            </a:r>
          </a:p>
          <a:p>
            <a:r>
              <a:rPr lang="ru-RU" sz="2800">
                <a:solidFill>
                  <a:srgbClr val="000000"/>
                </a:solidFill>
              </a:rPr>
              <a:t>Не может измениться под воздействием </a:t>
            </a:r>
          </a:p>
          <a:p>
            <a:r>
              <a:rPr lang="ru-RU" sz="2800">
                <a:solidFill>
                  <a:srgbClr val="000000"/>
                </a:solidFill>
              </a:rPr>
              <a:t>брошенного камня</a:t>
            </a:r>
            <a:r>
              <a:rPr lang="ru-RU">
                <a:solidFill>
                  <a:srgbClr val="000000"/>
                </a:solidFill>
              </a:rPr>
              <a:t>   </a:t>
            </a:r>
          </a:p>
        </p:txBody>
      </p:sp>
      <p:pic>
        <p:nvPicPr>
          <p:cNvPr id="135175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4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3971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smtClean="0"/>
              <a:t>Полный бидон с молоком весит 30 кг., а наполненный на половину - 15,5 кг. Сколько весит бидон?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28625" y="4643438"/>
            <a:ext cx="5786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(1 кг.)</a:t>
            </a:r>
          </a:p>
        </p:txBody>
      </p:sp>
      <p:pic>
        <p:nvPicPr>
          <p:cNvPr id="83974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1713" y="3786188"/>
            <a:ext cx="306228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Физика 80</a:t>
            </a:r>
          </a:p>
        </p:txBody>
      </p:sp>
      <p:sp>
        <p:nvSpPr>
          <p:cNvPr id="136195" name="Содержимое 2"/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16557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000" smtClean="0"/>
              <a:t>Чтобы защитить себя от жара раскаленной печи, лучше поместить перед ней лист стекла, а не лист эбонита, т.к. стекло мало прозрачно для тепловых (инфракрасных) лучей, а эбонит для них прозрачен. Почему же парники покрывают стеклом, а не эбонитом?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71462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6197" name="Прямоугольник 7"/>
          <p:cNvSpPr>
            <a:spLocks noChangeArrowheads="1"/>
          </p:cNvSpPr>
          <p:nvPr/>
        </p:nvSpPr>
        <p:spPr bwMode="auto">
          <a:xfrm>
            <a:off x="428625" y="5429250"/>
            <a:ext cx="3786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2997200"/>
            <a:ext cx="6950075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 Ответ. Раскаленная печь излучает в основном в инфракрасной части спектра, </a:t>
            </a:r>
          </a:p>
          <a:p>
            <a:r>
              <a:rPr lang="ru-RU">
                <a:solidFill>
                  <a:srgbClr val="000000"/>
                </a:solidFill>
              </a:rPr>
              <a:t>которая в значительной мере задерживается стеклом. В</a:t>
            </a:r>
          </a:p>
          <a:p>
            <a:r>
              <a:rPr lang="ru-RU">
                <a:solidFill>
                  <a:srgbClr val="000000"/>
                </a:solidFill>
              </a:rPr>
              <a:t> солнечном же спектре наибольшее количество энергии </a:t>
            </a:r>
          </a:p>
          <a:p>
            <a:r>
              <a:rPr lang="ru-RU">
                <a:solidFill>
                  <a:srgbClr val="000000"/>
                </a:solidFill>
              </a:rPr>
              <a:t>приходится на видимую часть спектра и стеклом пропускается. </a:t>
            </a:r>
          </a:p>
          <a:p>
            <a:r>
              <a:rPr lang="ru-RU">
                <a:solidFill>
                  <a:srgbClr val="000000"/>
                </a:solidFill>
              </a:rPr>
              <a:t>Покрывая парники стеклом, мы пропускаем к почве солнечное тепло, </a:t>
            </a:r>
          </a:p>
          <a:p>
            <a:r>
              <a:rPr lang="ru-RU">
                <a:solidFill>
                  <a:srgbClr val="000000"/>
                </a:solidFill>
              </a:rPr>
              <a:t>но не выпускаем </a:t>
            </a:r>
          </a:p>
          <a:p>
            <a:r>
              <a:rPr lang="ru-RU">
                <a:solidFill>
                  <a:srgbClr val="000000"/>
                </a:solidFill>
              </a:rPr>
              <a:t>наружу переизлучаемую почвой энергию теплового диапазона. </a:t>
            </a:r>
          </a:p>
          <a:p>
            <a:r>
              <a:rPr lang="ru-RU">
                <a:solidFill>
                  <a:srgbClr val="000000"/>
                </a:solidFill>
              </a:rPr>
              <a:t>В результате почва прогревается, </a:t>
            </a:r>
          </a:p>
          <a:p>
            <a:r>
              <a:rPr lang="ru-RU">
                <a:solidFill>
                  <a:srgbClr val="000000"/>
                </a:solidFill>
              </a:rPr>
              <a:t>а растения получают дневной свет, необходимый для фотосинтеза.</a:t>
            </a:r>
          </a:p>
          <a:p>
            <a:pPr>
              <a:buFont typeface="Arial" charset="0"/>
              <a:buNone/>
            </a:pPr>
            <a:endParaRPr lang="ru-RU">
              <a:solidFill>
                <a:srgbClr val="000000"/>
              </a:solidFill>
            </a:endParaRPr>
          </a:p>
          <a:p>
            <a:pPr>
              <a:buFont typeface="Arial" charset="0"/>
              <a:buNone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36199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481513"/>
            <a:ext cx="25717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Математика 10</a:t>
            </a:r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971550" y="1484313"/>
            <a:ext cx="7704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Вычислите 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8733" y="334009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39750" y="4292600"/>
            <a:ext cx="3311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5122" name="Object 7"/>
          <p:cNvGraphicFramePr>
            <a:graphicFrameLocks noChangeAspect="1"/>
          </p:cNvGraphicFramePr>
          <p:nvPr/>
        </p:nvGraphicFramePr>
        <p:xfrm>
          <a:off x="250825" y="2060575"/>
          <a:ext cx="8064500" cy="736600"/>
        </p:xfrm>
        <a:graphic>
          <a:graphicData uri="http://schemas.openxmlformats.org/presentationml/2006/ole">
            <p:oleObj spid="_x0000_s5122" name="Формула" r:id="rId3" imgW="2501900" imgH="228600" progId="Equation.3">
              <p:embed/>
            </p:oleObj>
          </a:graphicData>
        </a:graphic>
      </p:graphicFrame>
      <p:pic>
        <p:nvPicPr>
          <p:cNvPr id="5129" name="Picture 94" descr="0004__2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Математика 20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000000"/>
                </a:solidFill>
              </a:rPr>
              <a:t>Вычислите:</a:t>
            </a:r>
          </a:p>
          <a:p>
            <a:pPr>
              <a:spcBef>
                <a:spcPct val="50000"/>
              </a:spcBef>
            </a:pPr>
            <a:endParaRPr lang="ru-RU" sz="360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458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611188" y="2120900"/>
          <a:ext cx="2665412" cy="1041400"/>
        </p:xfrm>
        <a:graphic>
          <a:graphicData uri="http://schemas.openxmlformats.org/presentationml/2006/ole">
            <p:oleObj spid="_x0000_s6146" name="Формула" r:id="rId3" imgW="1002865" imgH="393529" progId="Equation.3">
              <p:embed/>
            </p:oleObj>
          </a:graphicData>
        </a:graphic>
      </p:graphicFrame>
      <p:pic>
        <p:nvPicPr>
          <p:cNvPr id="6153" name="Picture 94" descr="0004__2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Математика 30</a:t>
            </a: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Сколько корней имеет уравнение:</a:t>
            </a:r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6495" y="41338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178" name="Rectangle 1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7170" name="Object 11"/>
          <p:cNvGraphicFramePr>
            <a:graphicFrameLocks noChangeAspect="1"/>
          </p:cNvGraphicFramePr>
          <p:nvPr/>
        </p:nvGraphicFramePr>
        <p:xfrm>
          <a:off x="1547813" y="1916113"/>
          <a:ext cx="2665412" cy="2325687"/>
        </p:xfrm>
        <a:graphic>
          <a:graphicData uri="http://schemas.openxmlformats.org/presentationml/2006/ole">
            <p:oleObj spid="_x0000_s7170" name="Формула" r:id="rId3" imgW="444307" imgH="393529" progId="Equation.3">
              <p:embed/>
            </p:oleObj>
          </a:graphicData>
        </a:graphic>
      </p:graphicFrame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755650" y="5373688"/>
            <a:ext cx="2520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>
                <a:solidFill>
                  <a:srgbClr val="000000"/>
                </a:solidFill>
              </a:rPr>
              <a:t>Два </a:t>
            </a:r>
          </a:p>
        </p:txBody>
      </p:sp>
      <p:pic>
        <p:nvPicPr>
          <p:cNvPr id="7180" name="Picture 94" descr="0004__2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Математика 40</a:t>
            </a:r>
          </a:p>
        </p:txBody>
      </p:sp>
      <p:sp>
        <p:nvSpPr>
          <p:cNvPr id="137219" name="Text Box 4"/>
          <p:cNvSpPr txBox="1">
            <a:spLocks noChangeArrowheads="1"/>
          </p:cNvSpPr>
          <p:nvPr/>
        </p:nvSpPr>
        <p:spPr bwMode="auto">
          <a:xfrm>
            <a:off x="539750" y="1484313"/>
            <a:ext cx="7632700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000000"/>
                </a:solidFill>
              </a:rPr>
              <a:t>Индийцы называли его «сунья», арабские математики «сифр». Как мы называем его сейчас?</a:t>
            </a:r>
          </a:p>
          <a:p>
            <a:pPr>
              <a:spcBef>
                <a:spcPct val="50000"/>
              </a:spcBef>
            </a:pPr>
            <a:endParaRPr lang="ru-RU" sz="360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7358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7221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0000"/>
                </a:solidFill>
              </a:rPr>
              <a:t>Нуль </a:t>
            </a:r>
          </a:p>
        </p:txBody>
      </p:sp>
      <p:pic>
        <p:nvPicPr>
          <p:cNvPr id="137223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Математика 50</a:t>
            </a:r>
          </a:p>
        </p:txBody>
      </p:sp>
      <p:sp>
        <p:nvSpPr>
          <p:cNvPr id="138243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00"/>
                </a:solidFill>
              </a:rPr>
              <a:t>Это название происходит от двух  латинских слов – «дважды» и «секу». Буквально «рассекающиеся на 2 части». О чем идет речь?</a:t>
            </a:r>
          </a:p>
          <a:p>
            <a:pPr>
              <a:spcBef>
                <a:spcPct val="50000"/>
              </a:spcBef>
            </a:pPr>
            <a:endParaRPr lang="ru-RU" sz="280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 sz="280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895" y="34131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8245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95288" y="5013325"/>
            <a:ext cx="2952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О биссектрисе </a:t>
            </a:r>
          </a:p>
        </p:txBody>
      </p:sp>
      <p:sp>
        <p:nvSpPr>
          <p:cNvPr id="13824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138248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Математика 60</a:t>
            </a:r>
          </a:p>
        </p:txBody>
      </p:sp>
      <p:sp>
        <p:nvSpPr>
          <p:cNvPr id="139267" name="Text Box 4"/>
          <p:cNvSpPr txBox="1">
            <a:spLocks noChangeArrowheads="1"/>
          </p:cNvSpPr>
          <p:nvPr/>
        </p:nvSpPr>
        <p:spPr bwMode="auto">
          <a:xfrm>
            <a:off x="611188" y="1125538"/>
            <a:ext cx="7632700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На могиле этого великого математика был установлен памятник с изображением шара и описанного около него цилиндра. Спустя почти 200 лет по этому чертежу нашли его могилу. Кто этот математик? </a:t>
            </a:r>
          </a:p>
          <a:p>
            <a:pPr>
              <a:spcBef>
                <a:spcPct val="50000"/>
              </a:spcBef>
            </a:pPr>
            <a:endParaRPr lang="ru-RU" sz="320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8433" y="41338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39269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927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68313" y="5157788"/>
            <a:ext cx="4176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000000"/>
                </a:solidFill>
              </a:rPr>
              <a:t>Архимед</a:t>
            </a:r>
          </a:p>
        </p:txBody>
      </p:sp>
      <p:pic>
        <p:nvPicPr>
          <p:cNvPr id="139272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Математика 70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684213" y="981075"/>
            <a:ext cx="7632700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Найдите площадь заштрихованной фигуры.</a:t>
            </a:r>
            <a:r>
              <a:rPr lang="ru-RU" sz="4000">
                <a:solidFill>
                  <a:srgbClr val="000000"/>
                </a:solidFill>
              </a:rPr>
              <a:t> </a:t>
            </a:r>
          </a:p>
          <a:p>
            <a:pPr>
              <a:spcBef>
                <a:spcPct val="50000"/>
              </a:spcBef>
            </a:pPr>
            <a:endParaRPr lang="ru-RU" sz="4000">
              <a:solidFill>
                <a:srgbClr val="000000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200" name="Rectangle 9" descr="Темный диагональный 2"/>
          <p:cNvSpPr>
            <a:spLocks noChangeArrowheads="1"/>
          </p:cNvSpPr>
          <p:nvPr/>
        </p:nvSpPr>
        <p:spPr bwMode="auto">
          <a:xfrm>
            <a:off x="1258888" y="2133600"/>
            <a:ext cx="3313112" cy="1295400"/>
          </a:xfrm>
          <a:prstGeom prst="rect">
            <a:avLst/>
          </a:prstGeom>
          <a:pattFill prst="dkUpDiag">
            <a:fgClr>
              <a:schemeClr val="tx1"/>
            </a:fgClr>
            <a:bgClr>
              <a:schemeClr val="bg1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201" name="Rectangle 21"/>
          <p:cNvSpPr>
            <a:spLocks noChangeArrowheads="1"/>
          </p:cNvSpPr>
          <p:nvPr/>
        </p:nvSpPr>
        <p:spPr bwMode="auto">
          <a:xfrm>
            <a:off x="395288" y="3573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8194" name="Object 20"/>
          <p:cNvGraphicFramePr>
            <a:graphicFrameLocks noChangeAspect="1"/>
          </p:cNvGraphicFramePr>
          <p:nvPr/>
        </p:nvGraphicFramePr>
        <p:xfrm>
          <a:off x="0" y="2016125"/>
          <a:ext cx="1331913" cy="1660525"/>
        </p:xfrm>
        <a:graphic>
          <a:graphicData uri="http://schemas.openxmlformats.org/presentationml/2006/ole">
            <p:oleObj spid="_x0000_s8194" name="Формула" r:id="rId3" imgW="507780" imgH="634725" progId="Equation.3">
              <p:embed/>
            </p:oleObj>
          </a:graphicData>
        </a:graphic>
      </p:graphicFrame>
      <p:sp>
        <p:nvSpPr>
          <p:cNvPr id="8202" name="Text Box 22"/>
          <p:cNvSpPr txBox="1">
            <a:spLocks noChangeArrowheads="1"/>
          </p:cNvSpPr>
          <p:nvPr/>
        </p:nvSpPr>
        <p:spPr bwMode="auto">
          <a:xfrm>
            <a:off x="1547813" y="34290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</a:rPr>
              <a:t>3 см</a:t>
            </a:r>
          </a:p>
        </p:txBody>
      </p:sp>
      <p:sp>
        <p:nvSpPr>
          <p:cNvPr id="8203" name="Text Box 23"/>
          <p:cNvSpPr txBox="1">
            <a:spLocks noChangeArrowheads="1"/>
          </p:cNvSpPr>
          <p:nvPr/>
        </p:nvSpPr>
        <p:spPr bwMode="auto">
          <a:xfrm>
            <a:off x="3276600" y="2492375"/>
            <a:ext cx="647700" cy="3667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</a:rPr>
              <a:t>1 см</a:t>
            </a:r>
          </a:p>
        </p:txBody>
      </p:sp>
      <p:sp>
        <p:nvSpPr>
          <p:cNvPr id="8204" name="Text Box 24"/>
          <p:cNvSpPr txBox="1">
            <a:spLocks noChangeArrowheads="1"/>
          </p:cNvSpPr>
          <p:nvPr/>
        </p:nvSpPr>
        <p:spPr bwMode="auto">
          <a:xfrm>
            <a:off x="2051050" y="2492375"/>
            <a:ext cx="647700" cy="3667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</a:rPr>
              <a:t>1 см</a:t>
            </a:r>
          </a:p>
        </p:txBody>
      </p:sp>
      <p:sp>
        <p:nvSpPr>
          <p:cNvPr id="8205" name="Text Box 25"/>
          <p:cNvSpPr txBox="1">
            <a:spLocks noChangeArrowheads="1"/>
          </p:cNvSpPr>
          <p:nvPr/>
        </p:nvSpPr>
        <p:spPr bwMode="auto">
          <a:xfrm>
            <a:off x="2700338" y="3062288"/>
            <a:ext cx="647700" cy="3667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</a:rPr>
              <a:t>1 см</a:t>
            </a:r>
          </a:p>
        </p:txBody>
      </p:sp>
      <p:sp>
        <p:nvSpPr>
          <p:cNvPr id="8206" name="AutoShape 26"/>
          <p:cNvSpPr>
            <a:spLocks noChangeArrowheads="1"/>
          </p:cNvSpPr>
          <p:nvPr/>
        </p:nvSpPr>
        <p:spPr bwMode="auto">
          <a:xfrm>
            <a:off x="2411413" y="2205038"/>
            <a:ext cx="1079500" cy="792162"/>
          </a:xfrm>
          <a:prstGeom prst="flowChartExtra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8207" name="Picture 94" descr="0004__2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Математика 80</a:t>
            </a:r>
          </a:p>
        </p:txBody>
      </p:sp>
      <p:sp>
        <p:nvSpPr>
          <p:cNvPr id="140291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76327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2533" y="3629031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0293" name="Text Box 6"/>
          <p:cNvSpPr txBox="1">
            <a:spLocks noChangeArrowheads="1"/>
          </p:cNvSpPr>
          <p:nvPr/>
        </p:nvSpPr>
        <p:spPr bwMode="auto">
          <a:xfrm>
            <a:off x="395288" y="4652963"/>
            <a:ext cx="403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029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40295" name="Text Box 8"/>
          <p:cNvSpPr txBox="1">
            <a:spLocks noChangeArrowheads="1"/>
          </p:cNvSpPr>
          <p:nvPr/>
        </p:nvSpPr>
        <p:spPr bwMode="auto">
          <a:xfrm>
            <a:off x="431800" y="1484313"/>
            <a:ext cx="846137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00"/>
                </a:solidFill>
              </a:rPr>
              <a:t>Даны две окружности. Длина одной окружности С</a:t>
            </a:r>
            <a:r>
              <a:rPr lang="ru-RU" sz="2800" baseline="-25000">
                <a:solidFill>
                  <a:srgbClr val="000000"/>
                </a:solidFill>
              </a:rPr>
              <a:t>1</a:t>
            </a:r>
            <a:r>
              <a:rPr lang="ru-RU" sz="2800">
                <a:solidFill>
                  <a:srgbClr val="000000"/>
                </a:solidFill>
              </a:rPr>
              <a:t>=8</a:t>
            </a:r>
            <a:r>
              <a:rPr lang="el-GR" sz="2800">
                <a:solidFill>
                  <a:srgbClr val="000000"/>
                </a:solidFill>
                <a:latin typeface="Arial Rounded MT Bold" pitchFamily="34" charset="0"/>
              </a:rPr>
              <a:t>π</a:t>
            </a:r>
            <a:r>
              <a:rPr lang="ru-RU" sz="2800">
                <a:solidFill>
                  <a:srgbClr val="000000"/>
                </a:solidFill>
                <a:latin typeface="Arial Rounded MT Bold" pitchFamily="34" charset="0"/>
              </a:rPr>
              <a:t> см. Длина другой окружности С</a:t>
            </a:r>
            <a:r>
              <a:rPr lang="ru-RU" sz="2800" baseline="-25000">
                <a:solidFill>
                  <a:srgbClr val="000000"/>
                </a:solidFill>
                <a:latin typeface="Arial Rounded MT Bold" pitchFamily="34" charset="0"/>
              </a:rPr>
              <a:t>2</a:t>
            </a:r>
            <a:r>
              <a:rPr lang="ru-RU" sz="2800">
                <a:solidFill>
                  <a:srgbClr val="000000"/>
                </a:solidFill>
                <a:latin typeface="Arial Rounded MT Bold" pitchFamily="34" charset="0"/>
              </a:rPr>
              <a:t> = 16</a:t>
            </a:r>
            <a:r>
              <a:rPr lang="el-GR" sz="2800">
                <a:solidFill>
                  <a:srgbClr val="000000"/>
                </a:solidFill>
                <a:latin typeface="Arial Rounded MT Bold" pitchFamily="34" charset="0"/>
              </a:rPr>
              <a:t>π</a:t>
            </a:r>
            <a:r>
              <a:rPr lang="ru-RU" sz="2800">
                <a:solidFill>
                  <a:srgbClr val="000000"/>
                </a:solidFill>
                <a:latin typeface="Arial Rounded MT Bold" pitchFamily="34" charset="0"/>
              </a:rPr>
              <a:t> см.</a:t>
            </a:r>
          </a:p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00"/>
                </a:solidFill>
                <a:latin typeface="Arial Rounded MT Bold" pitchFamily="34" charset="0"/>
              </a:rPr>
              <a:t>Во сколько раз </a:t>
            </a:r>
            <a:r>
              <a:rPr lang="en-US" sz="2800">
                <a:solidFill>
                  <a:srgbClr val="000000"/>
                </a:solidFill>
              </a:rPr>
              <a:t>S2</a:t>
            </a:r>
            <a:r>
              <a:rPr lang="ru-RU" sz="2800" baseline="-25000">
                <a:solidFill>
                  <a:srgbClr val="000000"/>
                </a:solidFill>
              </a:rPr>
              <a:t>круга </a:t>
            </a:r>
            <a:r>
              <a:rPr lang="en-US" sz="2800">
                <a:solidFill>
                  <a:srgbClr val="000000"/>
                </a:solidFill>
              </a:rPr>
              <a:t>&gt;S</a:t>
            </a:r>
            <a:r>
              <a:rPr lang="ru-RU" sz="2800">
                <a:solidFill>
                  <a:srgbClr val="000000"/>
                </a:solidFill>
              </a:rPr>
              <a:t>1</a:t>
            </a:r>
            <a:r>
              <a:rPr lang="ru-RU" sz="2800" baseline="-25000">
                <a:solidFill>
                  <a:srgbClr val="000000"/>
                </a:solidFill>
              </a:rPr>
              <a:t>круга? </a:t>
            </a:r>
            <a:endParaRPr lang="en-US" sz="2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0296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23850" y="4581525"/>
            <a:ext cx="54721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>
                <a:solidFill>
                  <a:srgbClr val="000000"/>
                </a:solidFill>
              </a:rPr>
              <a:t>В 4 раза</a:t>
            </a:r>
          </a:p>
        </p:txBody>
      </p:sp>
      <p:pic>
        <p:nvPicPr>
          <p:cNvPr id="140298" name="Picture 94" descr="0004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3813175"/>
            <a:ext cx="18875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Информатика 10 </a:t>
            </a:r>
          </a:p>
        </p:txBody>
      </p:sp>
      <p:sp>
        <p:nvSpPr>
          <p:cNvPr id="14131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smtClean="0"/>
              <a:t>Разгадай ребус</a:t>
            </a:r>
          </a:p>
        </p:txBody>
      </p:sp>
      <p:pic>
        <p:nvPicPr>
          <p:cNvPr id="14131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39893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41319" name="Picture 2" descr="D:\Документы\Папа\ребусы\s20.jpg"/>
          <p:cNvPicPr>
            <a:picLocks noChangeAspect="1" noChangeArrowheads="1"/>
          </p:cNvPicPr>
          <p:nvPr/>
        </p:nvPicPr>
        <p:blipFill>
          <a:blip r:embed="rId4"/>
          <a:srcRect t="19481" b="19643"/>
          <a:stretch>
            <a:fillRect/>
          </a:stretch>
        </p:blipFill>
        <p:spPr bwMode="auto">
          <a:xfrm>
            <a:off x="971550" y="2205038"/>
            <a:ext cx="65722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684213" y="5013325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solidFill>
                  <a:srgbClr val="000000"/>
                </a:solidFill>
              </a:rPr>
              <a:t>накопитель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5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4995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smtClean="0"/>
              <a:t>.    Одна кастрюля вдвое выше другой, зато вторая вдвое шире первой, в какую из них больше войдет воды? </a:t>
            </a:r>
          </a:p>
          <a:p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28625" y="4643438"/>
            <a:ext cx="5786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 широкую войдет вдвое больше. </a:t>
            </a:r>
          </a:p>
        </p:txBody>
      </p:sp>
      <p:pic>
        <p:nvPicPr>
          <p:cNvPr id="84998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1713" y="4029075"/>
            <a:ext cx="306228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Информатика 20 </a:t>
            </a:r>
          </a:p>
        </p:txBody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b="1" smtClean="0"/>
              <a:t>Назовите наименьшую единицу </a:t>
            </a:r>
            <a:r>
              <a:rPr lang="ru-RU" smtClean="0"/>
              <a:t>     </a:t>
            </a:r>
            <a:r>
              <a:rPr lang="ru-RU" b="1" smtClean="0"/>
              <a:t>измерения информации</a:t>
            </a:r>
            <a:r>
              <a:rPr lang="ru-RU" smtClean="0"/>
              <a:t> </a:t>
            </a:r>
          </a:p>
        </p:txBody>
      </p:sp>
      <p:pic>
        <p:nvPicPr>
          <p:cNvPr id="14234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4333" y="39163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979613" y="5084763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000000"/>
                </a:solidFill>
              </a:rPr>
              <a:t>бит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Информатика 30 </a:t>
            </a:r>
          </a:p>
        </p:txBody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/>
            <a:r>
              <a:rPr lang="ru-RU" smtClean="0"/>
              <a:t>Назовите предприятие связи, осуществляющее передачу текстовой информации </a:t>
            </a:r>
          </a:p>
        </p:txBody>
      </p:sp>
      <p:pic>
        <p:nvPicPr>
          <p:cNvPr id="14336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39893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84213" y="5013325"/>
            <a:ext cx="3095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почта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Информатика 40 </a:t>
            </a:r>
          </a:p>
        </p:txBody>
      </p:sp>
      <p:sp>
        <p:nvSpPr>
          <p:cNvPr id="144387" name="Rectangle 3"/>
          <p:cNvSpPr>
            <a:spLocks noGrp="1"/>
          </p:cNvSpPr>
          <p:nvPr>
            <p:ph type="body" idx="1"/>
          </p:nvPr>
        </p:nvSpPr>
        <p:spPr>
          <a:xfrm>
            <a:off x="457200" y="1484313"/>
            <a:ext cx="8229600" cy="1181100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sz="3600" smtClean="0"/>
              <a:t>Около 500 г.н.э. появилось первое счетное устройство, состоящее из набора костяшек, нанизанных на стержни. Как оно называлось?</a:t>
            </a:r>
          </a:p>
        </p:txBody>
      </p:sp>
      <p:pic>
        <p:nvPicPr>
          <p:cNvPr id="14438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32686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>
                <a:solidFill>
                  <a:srgbClr val="000000"/>
                </a:solidFill>
              </a:rPr>
              <a:t>счеты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Информатика </a:t>
            </a:r>
            <a:r>
              <a:rPr lang="en-US" smtClean="0"/>
              <a:t>5</a:t>
            </a:r>
            <a:r>
              <a:rPr lang="ru-RU" smtClean="0"/>
              <a:t>0 </a:t>
            </a:r>
          </a:p>
        </p:txBody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>
          <a:xfrm>
            <a:off x="-1189038" y="1412875"/>
            <a:ext cx="8229601" cy="3024188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4541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3" name="Text Box 6"/>
          <p:cNvSpPr txBox="1">
            <a:spLocks noChangeArrowheads="1"/>
          </p:cNvSpPr>
          <p:nvPr/>
        </p:nvSpPr>
        <p:spPr bwMode="auto">
          <a:xfrm>
            <a:off x="611188" y="5157788"/>
            <a:ext cx="2881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5414" name="Прямоугольник 3"/>
          <p:cNvSpPr>
            <a:spLocks noChangeArrowheads="1"/>
          </p:cNvSpPr>
          <p:nvPr/>
        </p:nvSpPr>
        <p:spPr bwMode="auto">
          <a:xfrm>
            <a:off x="1331913" y="1196975"/>
            <a:ext cx="4572000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Две сестры качались,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Правды добивались,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А когда добились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То остановились.</a:t>
            </a:r>
          </a:p>
          <a:p>
            <a:pPr marL="342900" indent="-342900">
              <a:spcBef>
                <a:spcPct val="20000"/>
              </a:spcBef>
            </a:pPr>
            <a:endParaRPr lang="ru-RU" sz="3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5415" name="Прямоугольник 4"/>
          <p:cNvSpPr>
            <a:spLocks noChangeArrowheads="1"/>
          </p:cNvSpPr>
          <p:nvPr/>
        </p:nvSpPr>
        <p:spPr bwMode="auto">
          <a:xfrm>
            <a:off x="1331913" y="5557838"/>
            <a:ext cx="1185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0000"/>
                </a:solidFill>
              </a:rPr>
              <a:t>Весы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52038" y="4237367"/>
            <a:ext cx="24266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Информатика 60 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Гюго однажды сказал, что у истории ее нет. Все вы ею пользовались, </a:t>
            </a:r>
            <a:b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а те из вас, кто работал в операционной среде </a:t>
            </a:r>
            <a:r>
              <a:rPr lang="ru-RU" sz="28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Windows</a:t>
            </a: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, </a:t>
            </a:r>
            <a:b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знакомы и с ее виртуальной разновидностью. Назовите этот предмет.</a:t>
            </a:r>
            <a:r>
              <a:rPr lang="ru-RU" sz="2800" dirty="0" smtClean="0"/>
              <a:t> </a:t>
            </a:r>
            <a:endParaRPr lang="ru-RU" sz="28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sz="2800" dirty="0" smtClean="0"/>
          </a:p>
        </p:txBody>
      </p:sp>
      <p:pic>
        <p:nvPicPr>
          <p:cNvPr id="14643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39893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6438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1042988" y="5013325"/>
            <a:ext cx="3095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Мусорная корзина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Информатика </a:t>
            </a:r>
            <a:r>
              <a:rPr lang="en-US" smtClean="0"/>
              <a:t>7</a:t>
            </a:r>
            <a:r>
              <a:rPr lang="ru-RU" smtClean="0"/>
              <a:t>0 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181100"/>
          </a:xfrm>
        </p:spPr>
        <p:txBody>
          <a:bodyPr/>
          <a:lstStyle/>
          <a:p>
            <a:pPr marL="609600" indent="-609600">
              <a:defRPr/>
            </a:pPr>
            <a:endParaRPr lang="ru-RU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algn="ctr" eaLnBrk="1" hangingPunct="1">
              <a:spcBef>
                <a:spcPct val="0"/>
              </a:spcBef>
              <a:buFontTx/>
              <a:buNone/>
              <a:defRPr/>
            </a:pPr>
            <a:endParaRPr lang="ru-RU" smtClean="0"/>
          </a:p>
        </p:txBody>
      </p:sp>
      <p:pic>
        <p:nvPicPr>
          <p:cNvPr id="14746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3989394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7462" name="Text Box 6"/>
          <p:cNvSpPr txBox="1">
            <a:spLocks noChangeArrowheads="1"/>
          </p:cNvSpPr>
          <p:nvPr/>
        </p:nvSpPr>
        <p:spPr bwMode="auto">
          <a:xfrm>
            <a:off x="1476375" y="5373688"/>
            <a:ext cx="28813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684213" y="501332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0588" y="1196975"/>
            <a:ext cx="73628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5268913"/>
            <a:ext cx="6624638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Информатика 80 </a:t>
            </a:r>
          </a:p>
        </p:txBody>
      </p:sp>
      <p:sp>
        <p:nvSpPr>
          <p:cNvPr id="148483" name="Rectangle 3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1181100"/>
          </a:xfrm>
        </p:spPr>
        <p:txBody>
          <a:bodyPr/>
          <a:lstStyle/>
          <a:p>
            <a:pPr marL="609600" indent="-609600"/>
            <a:r>
              <a:rPr lang="ru-RU" b="1" smtClean="0"/>
              <a:t>Найдите лишнее слово:</a:t>
            </a:r>
            <a:endParaRPr lang="ru-RU" smtClean="0"/>
          </a:p>
        </p:txBody>
      </p:sp>
      <p:pic>
        <p:nvPicPr>
          <p:cNvPr id="14848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32686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48487" name="Group 7"/>
          <p:cNvGrpSpPr>
            <a:grpSpLocks/>
          </p:cNvGrpSpPr>
          <p:nvPr/>
        </p:nvGrpSpPr>
        <p:grpSpPr bwMode="auto">
          <a:xfrm>
            <a:off x="3635375" y="1628775"/>
            <a:ext cx="3962400" cy="2590800"/>
            <a:chOff x="3072" y="2544"/>
            <a:chExt cx="2496" cy="1632"/>
          </a:xfrm>
        </p:grpSpPr>
        <p:grpSp>
          <p:nvGrpSpPr>
            <p:cNvPr id="148553" name="Group 8"/>
            <p:cNvGrpSpPr>
              <a:grpSpLocks/>
            </p:cNvGrpSpPr>
            <p:nvPr/>
          </p:nvGrpSpPr>
          <p:grpSpPr bwMode="auto">
            <a:xfrm>
              <a:off x="3072" y="2544"/>
              <a:ext cx="2496" cy="1583"/>
              <a:chOff x="3072" y="2544"/>
              <a:chExt cx="2496" cy="1583"/>
            </a:xfrm>
          </p:grpSpPr>
          <p:grpSp>
            <p:nvGrpSpPr>
              <p:cNvPr id="148572" name="Group 9"/>
              <p:cNvGrpSpPr>
                <a:grpSpLocks/>
              </p:cNvGrpSpPr>
              <p:nvPr/>
            </p:nvGrpSpPr>
            <p:grpSpPr bwMode="auto">
              <a:xfrm>
                <a:off x="3072" y="2544"/>
                <a:ext cx="2495" cy="1583"/>
                <a:chOff x="3072" y="2544"/>
                <a:chExt cx="2495" cy="1583"/>
              </a:xfrm>
            </p:grpSpPr>
            <p:sp>
              <p:nvSpPr>
                <p:cNvPr id="148585" name="Rectangle 10"/>
                <p:cNvSpPr>
                  <a:spLocks noChangeArrowheads="1"/>
                </p:cNvSpPr>
                <p:nvPr/>
              </p:nvSpPr>
              <p:spPr bwMode="auto">
                <a:xfrm>
                  <a:off x="3072" y="3888"/>
                  <a:ext cx="2496" cy="240"/>
                </a:xfrm>
                <a:prstGeom prst="rect">
                  <a:avLst/>
                </a:prstGeom>
                <a:solidFill>
                  <a:srgbClr val="CC0099"/>
                </a:solidFill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86" name="Line 11"/>
                <p:cNvSpPr>
                  <a:spLocks noChangeShapeType="1"/>
                </p:cNvSpPr>
                <p:nvPr/>
              </p:nvSpPr>
              <p:spPr bwMode="auto">
                <a:xfrm>
                  <a:off x="3408" y="3888"/>
                  <a:ext cx="1" cy="240"/>
                </a:xfrm>
                <a:prstGeom prst="line">
                  <a:avLst/>
                </a:prstGeom>
                <a:noFill/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48587" name="Group 12"/>
                <p:cNvGrpSpPr>
                  <a:grpSpLocks/>
                </p:cNvGrpSpPr>
                <p:nvPr/>
              </p:nvGrpSpPr>
              <p:grpSpPr bwMode="auto">
                <a:xfrm>
                  <a:off x="3072" y="2544"/>
                  <a:ext cx="2495" cy="1583"/>
                  <a:chOff x="3072" y="2544"/>
                  <a:chExt cx="2495" cy="1583"/>
                </a:xfrm>
              </p:grpSpPr>
              <p:grpSp>
                <p:nvGrpSpPr>
                  <p:cNvPr id="148588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3072" y="2544"/>
                    <a:ext cx="2495" cy="1583"/>
                    <a:chOff x="3072" y="2544"/>
                    <a:chExt cx="2495" cy="1583"/>
                  </a:xfrm>
                </p:grpSpPr>
                <p:sp>
                  <p:nvSpPr>
                    <p:cNvPr id="148596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2544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97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216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98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552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99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0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1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2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3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4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5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6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7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8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09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0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1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2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3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4" name="Line 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5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616" name="Line 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48589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2880"/>
                    <a:ext cx="2496" cy="240"/>
                  </a:xfrm>
                  <a:prstGeom prst="rect">
                    <a:avLst/>
                  </a:prstGeom>
                  <a:solidFill>
                    <a:srgbClr val="CC0099"/>
                  </a:solidFill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48590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408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1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2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3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4704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4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5136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95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3216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48573" name="Text Box 42"/>
              <p:cNvSpPr txBox="1">
                <a:spLocks noChangeArrowheads="1"/>
              </p:cNvSpPr>
              <p:nvPr/>
            </p:nvSpPr>
            <p:spPr bwMode="auto">
              <a:xfrm>
                <a:off x="3072" y="2544"/>
                <a:ext cx="336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Ъ</a:t>
                </a:r>
              </a:p>
            </p:txBody>
          </p:sp>
          <p:sp>
            <p:nvSpPr>
              <p:cNvPr id="148574" name="Text Box 43"/>
              <p:cNvSpPr txBox="1">
                <a:spLocks noChangeArrowheads="1"/>
              </p:cNvSpPr>
              <p:nvPr/>
            </p:nvSpPr>
            <p:spPr bwMode="auto">
              <a:xfrm>
                <a:off x="3408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Е</a:t>
                </a:r>
              </a:p>
            </p:txBody>
          </p:sp>
          <p:sp>
            <p:nvSpPr>
              <p:cNvPr id="148575" name="Text Box 44"/>
              <p:cNvSpPr txBox="1">
                <a:spLocks noChangeArrowheads="1"/>
              </p:cNvSpPr>
              <p:nvPr/>
            </p:nvSpPr>
            <p:spPr bwMode="auto">
              <a:xfrm>
                <a:off x="3840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Т</a:t>
                </a:r>
              </a:p>
            </p:txBody>
          </p:sp>
          <p:sp>
            <p:nvSpPr>
              <p:cNvPr id="148576" name="Text Box 45"/>
              <p:cNvSpPr txBox="1">
                <a:spLocks noChangeArrowheads="1"/>
              </p:cNvSpPr>
              <p:nvPr/>
            </p:nvSpPr>
            <p:spPr bwMode="auto">
              <a:xfrm>
                <a:off x="4272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Б</a:t>
                </a:r>
              </a:p>
            </p:txBody>
          </p:sp>
          <p:sp>
            <p:nvSpPr>
              <p:cNvPr id="148577" name="Text Box 46"/>
              <p:cNvSpPr txBox="1">
                <a:spLocks noChangeArrowheads="1"/>
              </p:cNvSpPr>
              <p:nvPr/>
            </p:nvSpPr>
            <p:spPr bwMode="auto">
              <a:xfrm>
                <a:off x="4704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48578" name="Text Box 47"/>
              <p:cNvSpPr txBox="1">
                <a:spLocks noChangeArrowheads="1"/>
              </p:cNvSpPr>
              <p:nvPr/>
            </p:nvSpPr>
            <p:spPr bwMode="auto">
              <a:xfrm>
                <a:off x="5136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48579" name="Text Box 48"/>
              <p:cNvSpPr txBox="1">
                <a:spLocks noChangeArrowheads="1"/>
              </p:cNvSpPr>
              <p:nvPr/>
            </p:nvSpPr>
            <p:spPr bwMode="auto">
              <a:xfrm>
                <a:off x="3072" y="2880"/>
                <a:ext cx="336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  <p:sp>
            <p:nvSpPr>
              <p:cNvPr id="148580" name="Text Box 49"/>
              <p:cNvSpPr txBox="1">
                <a:spLocks noChangeArrowheads="1"/>
              </p:cNvSpPr>
              <p:nvPr/>
            </p:nvSpPr>
            <p:spPr bwMode="auto">
              <a:xfrm>
                <a:off x="3408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48581" name="Text Box 50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48582" name="Text Box 51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С</a:t>
                </a:r>
              </a:p>
            </p:txBody>
          </p:sp>
          <p:sp>
            <p:nvSpPr>
              <p:cNvPr id="148583" name="Text Box 52"/>
              <p:cNvSpPr txBox="1">
                <a:spLocks noChangeArrowheads="1"/>
              </p:cNvSpPr>
              <p:nvPr/>
            </p:nvSpPr>
            <p:spPr bwMode="auto">
              <a:xfrm>
                <a:off x="4704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У</a:t>
                </a:r>
              </a:p>
            </p:txBody>
          </p:sp>
          <p:sp>
            <p:nvSpPr>
              <p:cNvPr id="148584" name="Text Box 53"/>
              <p:cNvSpPr txBox="1">
                <a:spLocks noChangeArrowheads="1"/>
              </p:cNvSpPr>
              <p:nvPr/>
            </p:nvSpPr>
            <p:spPr bwMode="auto">
              <a:xfrm>
                <a:off x="5136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</p:grpSp>
        <p:sp>
          <p:nvSpPr>
            <p:cNvPr id="148554" name="Text Box 54"/>
            <p:cNvSpPr txBox="1">
              <a:spLocks noChangeArrowheads="1"/>
            </p:cNvSpPr>
            <p:nvPr/>
          </p:nvSpPr>
          <p:spPr bwMode="auto">
            <a:xfrm>
              <a:off x="3072" y="3216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55" name="Text Box 55"/>
            <p:cNvSpPr txBox="1">
              <a:spLocks noChangeArrowheads="1"/>
            </p:cNvSpPr>
            <p:nvPr/>
          </p:nvSpPr>
          <p:spPr bwMode="auto">
            <a:xfrm>
              <a:off x="3408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Я</a:t>
              </a:r>
            </a:p>
          </p:txBody>
        </p:sp>
        <p:sp>
          <p:nvSpPr>
            <p:cNvPr id="148556" name="Text Box 56"/>
            <p:cNvSpPr txBox="1">
              <a:spLocks noChangeArrowheads="1"/>
            </p:cNvSpPr>
            <p:nvPr/>
          </p:nvSpPr>
          <p:spPr bwMode="auto">
            <a:xfrm>
              <a:off x="3840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Л</a:t>
              </a:r>
            </a:p>
          </p:txBody>
        </p:sp>
        <p:sp>
          <p:nvSpPr>
            <p:cNvPr id="148557" name="Text Box 57"/>
            <p:cNvSpPr txBox="1">
              <a:spLocks noChangeArrowheads="1"/>
            </p:cNvSpPr>
            <p:nvPr/>
          </p:nvSpPr>
          <p:spPr bwMode="auto">
            <a:xfrm>
              <a:off x="4272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Т</a:t>
              </a:r>
            </a:p>
          </p:txBody>
        </p:sp>
        <p:sp>
          <p:nvSpPr>
            <p:cNvPr id="148558" name="Text Box 58"/>
            <p:cNvSpPr txBox="1">
              <a:spLocks noChangeArrowheads="1"/>
            </p:cNvSpPr>
            <p:nvPr/>
          </p:nvSpPr>
          <p:spPr bwMode="auto">
            <a:xfrm>
              <a:off x="4704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48559" name="Text Box 59"/>
            <p:cNvSpPr txBox="1">
              <a:spLocks noChangeArrowheads="1"/>
            </p:cNvSpPr>
            <p:nvPr/>
          </p:nvSpPr>
          <p:spPr bwMode="auto">
            <a:xfrm>
              <a:off x="5136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60" name="Text Box 60"/>
            <p:cNvSpPr txBox="1">
              <a:spLocks noChangeArrowheads="1"/>
            </p:cNvSpPr>
            <p:nvPr/>
          </p:nvSpPr>
          <p:spPr bwMode="auto">
            <a:xfrm>
              <a:off x="3072" y="3552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48561" name="Text Box 61"/>
            <p:cNvSpPr txBox="1">
              <a:spLocks noChangeArrowheads="1"/>
            </p:cNvSpPr>
            <p:nvPr/>
          </p:nvSpPr>
          <p:spPr bwMode="auto">
            <a:xfrm>
              <a:off x="3408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48562" name="Text Box 62"/>
            <p:cNvSpPr txBox="1">
              <a:spLocks noChangeArrowheads="1"/>
            </p:cNvSpPr>
            <p:nvPr/>
          </p:nvSpPr>
          <p:spPr bwMode="auto">
            <a:xfrm>
              <a:off x="3840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48563" name="Text Box 63"/>
            <p:cNvSpPr txBox="1">
              <a:spLocks noChangeArrowheads="1"/>
            </p:cNvSpPr>
            <p:nvPr/>
          </p:nvSpPr>
          <p:spPr bwMode="auto">
            <a:xfrm>
              <a:off x="4272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48564" name="Text Box 64"/>
            <p:cNvSpPr txBox="1">
              <a:spLocks noChangeArrowheads="1"/>
            </p:cNvSpPr>
            <p:nvPr/>
          </p:nvSpPr>
          <p:spPr bwMode="auto">
            <a:xfrm>
              <a:off x="4704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65" name="Text Box 65"/>
            <p:cNvSpPr txBox="1">
              <a:spLocks noChangeArrowheads="1"/>
            </p:cNvSpPr>
            <p:nvPr/>
          </p:nvSpPr>
          <p:spPr bwMode="auto">
            <a:xfrm>
              <a:off x="5136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148566" name="Text Box 66"/>
            <p:cNvSpPr txBox="1">
              <a:spLocks noChangeArrowheads="1"/>
            </p:cNvSpPr>
            <p:nvPr/>
          </p:nvSpPr>
          <p:spPr bwMode="auto">
            <a:xfrm>
              <a:off x="3072" y="3888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67" name="Text Box 67"/>
            <p:cNvSpPr txBox="1">
              <a:spLocks noChangeArrowheads="1"/>
            </p:cNvSpPr>
            <p:nvPr/>
          </p:nvSpPr>
          <p:spPr bwMode="auto">
            <a:xfrm>
              <a:off x="3408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148568" name="Text Box 68"/>
            <p:cNvSpPr txBox="1">
              <a:spLocks noChangeArrowheads="1"/>
            </p:cNvSpPr>
            <p:nvPr/>
          </p:nvSpPr>
          <p:spPr bwMode="auto">
            <a:xfrm>
              <a:off x="3840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Ш</a:t>
              </a:r>
            </a:p>
          </p:txBody>
        </p:sp>
        <p:sp>
          <p:nvSpPr>
            <p:cNvPr id="148569" name="Text Box 69"/>
            <p:cNvSpPr txBox="1">
              <a:spLocks noChangeArrowheads="1"/>
            </p:cNvSpPr>
            <p:nvPr/>
          </p:nvSpPr>
          <p:spPr bwMode="auto">
            <a:xfrm>
              <a:off x="4272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48570" name="Text Box 70"/>
            <p:cNvSpPr txBox="1">
              <a:spLocks noChangeArrowheads="1"/>
            </p:cNvSpPr>
            <p:nvPr/>
          </p:nvSpPr>
          <p:spPr bwMode="auto">
            <a:xfrm>
              <a:off x="4704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Б</a:t>
              </a:r>
            </a:p>
          </p:txBody>
        </p:sp>
        <p:sp>
          <p:nvSpPr>
            <p:cNvPr id="148571" name="Text Box 71"/>
            <p:cNvSpPr txBox="1">
              <a:spLocks noChangeArrowheads="1"/>
            </p:cNvSpPr>
            <p:nvPr/>
          </p:nvSpPr>
          <p:spPr bwMode="auto">
            <a:xfrm>
              <a:off x="5136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О</a:t>
              </a:r>
            </a:p>
          </p:txBody>
        </p:sp>
      </p:grpSp>
      <p:grpSp>
        <p:nvGrpSpPr>
          <p:cNvPr id="8" name="Group 72"/>
          <p:cNvGrpSpPr>
            <a:grpSpLocks/>
          </p:cNvGrpSpPr>
          <p:nvPr/>
        </p:nvGrpSpPr>
        <p:grpSpPr bwMode="auto">
          <a:xfrm>
            <a:off x="1042988" y="4267200"/>
            <a:ext cx="3962400" cy="2590800"/>
            <a:chOff x="3072" y="2544"/>
            <a:chExt cx="2496" cy="1632"/>
          </a:xfrm>
        </p:grpSpPr>
        <p:grpSp>
          <p:nvGrpSpPr>
            <p:cNvPr id="148489" name="Group 73"/>
            <p:cNvGrpSpPr>
              <a:grpSpLocks/>
            </p:cNvGrpSpPr>
            <p:nvPr/>
          </p:nvGrpSpPr>
          <p:grpSpPr bwMode="auto">
            <a:xfrm>
              <a:off x="3072" y="2544"/>
              <a:ext cx="2496" cy="1583"/>
              <a:chOff x="3072" y="2544"/>
              <a:chExt cx="2496" cy="1583"/>
            </a:xfrm>
          </p:grpSpPr>
          <p:grpSp>
            <p:nvGrpSpPr>
              <p:cNvPr id="148508" name="Group 74"/>
              <p:cNvGrpSpPr>
                <a:grpSpLocks/>
              </p:cNvGrpSpPr>
              <p:nvPr/>
            </p:nvGrpSpPr>
            <p:grpSpPr bwMode="auto">
              <a:xfrm>
                <a:off x="3072" y="2544"/>
                <a:ext cx="2495" cy="1583"/>
                <a:chOff x="3072" y="2544"/>
                <a:chExt cx="2495" cy="1583"/>
              </a:xfrm>
            </p:grpSpPr>
            <p:sp>
              <p:nvSpPr>
                <p:cNvPr id="148521" name="Rectangle 75"/>
                <p:cNvSpPr>
                  <a:spLocks noChangeArrowheads="1"/>
                </p:cNvSpPr>
                <p:nvPr/>
              </p:nvSpPr>
              <p:spPr bwMode="auto">
                <a:xfrm>
                  <a:off x="3072" y="3888"/>
                  <a:ext cx="2496" cy="240"/>
                </a:xfrm>
                <a:prstGeom prst="rect">
                  <a:avLst/>
                </a:prstGeom>
                <a:solidFill>
                  <a:srgbClr val="CC0099"/>
                </a:solidFill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22" name="Line 76"/>
                <p:cNvSpPr>
                  <a:spLocks noChangeShapeType="1"/>
                </p:cNvSpPr>
                <p:nvPr/>
              </p:nvSpPr>
              <p:spPr bwMode="auto">
                <a:xfrm>
                  <a:off x="3408" y="3888"/>
                  <a:ext cx="1" cy="240"/>
                </a:xfrm>
                <a:prstGeom prst="line">
                  <a:avLst/>
                </a:prstGeom>
                <a:noFill/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48523" name="Group 77"/>
                <p:cNvGrpSpPr>
                  <a:grpSpLocks/>
                </p:cNvGrpSpPr>
                <p:nvPr/>
              </p:nvGrpSpPr>
              <p:grpSpPr bwMode="auto">
                <a:xfrm>
                  <a:off x="3072" y="2544"/>
                  <a:ext cx="2495" cy="1583"/>
                  <a:chOff x="3072" y="2544"/>
                  <a:chExt cx="2495" cy="1583"/>
                </a:xfrm>
              </p:grpSpPr>
              <p:grpSp>
                <p:nvGrpSpPr>
                  <p:cNvPr id="14852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072" y="2544"/>
                    <a:ext cx="2495" cy="1583"/>
                    <a:chOff x="3072" y="2544"/>
                    <a:chExt cx="2495" cy="1583"/>
                  </a:xfrm>
                </p:grpSpPr>
                <p:sp>
                  <p:nvSpPr>
                    <p:cNvPr id="148532" name="Rectangl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2544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33" name="Rectangl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216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34" name="Rectangl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552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48535" name="Line 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36" name="Line 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37" name="Line 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38" name="Line 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39" name="Line 8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0" name="Line 8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1" name="Line 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2" name="Line 8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3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4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5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6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7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8" name="Line 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49" name="Line 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50" name="Line 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51" name="Line 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8552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48525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2880"/>
                    <a:ext cx="2496" cy="240"/>
                  </a:xfrm>
                  <a:prstGeom prst="rect">
                    <a:avLst/>
                  </a:prstGeom>
                  <a:solidFill>
                    <a:srgbClr val="CC0099"/>
                  </a:solidFill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48526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3408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27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28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29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4704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30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5136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8531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3216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48509" name="Text Box 107"/>
              <p:cNvSpPr txBox="1">
                <a:spLocks noChangeArrowheads="1"/>
              </p:cNvSpPr>
              <p:nvPr/>
            </p:nvSpPr>
            <p:spPr bwMode="auto">
              <a:xfrm>
                <a:off x="3072" y="2544"/>
                <a:ext cx="336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48510" name="Text Box 108"/>
              <p:cNvSpPr txBox="1">
                <a:spLocks noChangeArrowheads="1"/>
              </p:cNvSpPr>
              <p:nvPr/>
            </p:nvSpPr>
            <p:spPr bwMode="auto">
              <a:xfrm>
                <a:off x="3408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Б</a:t>
                </a:r>
              </a:p>
            </p:txBody>
          </p:sp>
          <p:sp>
            <p:nvSpPr>
              <p:cNvPr id="148511" name="Text Box 109"/>
              <p:cNvSpPr txBox="1">
                <a:spLocks noChangeArrowheads="1"/>
              </p:cNvSpPr>
              <p:nvPr/>
            </p:nvSpPr>
            <p:spPr bwMode="auto">
              <a:xfrm>
                <a:off x="3840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Ъ</a:t>
                </a:r>
              </a:p>
            </p:txBody>
          </p:sp>
          <p:sp>
            <p:nvSpPr>
              <p:cNvPr id="148512" name="Text Box 110"/>
              <p:cNvSpPr txBox="1">
                <a:spLocks noChangeArrowheads="1"/>
              </p:cNvSpPr>
              <p:nvPr/>
            </p:nvSpPr>
            <p:spPr bwMode="auto">
              <a:xfrm>
                <a:off x="4272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Е</a:t>
                </a:r>
              </a:p>
            </p:txBody>
          </p:sp>
          <p:sp>
            <p:nvSpPr>
              <p:cNvPr id="148513" name="Text Box 111"/>
              <p:cNvSpPr txBox="1">
                <a:spLocks noChangeArrowheads="1"/>
              </p:cNvSpPr>
              <p:nvPr/>
            </p:nvSpPr>
            <p:spPr bwMode="auto">
              <a:xfrm>
                <a:off x="4704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48514" name="Text Box 112"/>
              <p:cNvSpPr txBox="1">
                <a:spLocks noChangeArrowheads="1"/>
              </p:cNvSpPr>
              <p:nvPr/>
            </p:nvSpPr>
            <p:spPr bwMode="auto">
              <a:xfrm>
                <a:off x="5136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Т</a:t>
                </a:r>
              </a:p>
            </p:txBody>
          </p:sp>
          <p:sp>
            <p:nvSpPr>
              <p:cNvPr id="148515" name="Text Box 113"/>
              <p:cNvSpPr txBox="1">
                <a:spLocks noChangeArrowheads="1"/>
              </p:cNvSpPr>
              <p:nvPr/>
            </p:nvSpPr>
            <p:spPr bwMode="auto">
              <a:xfrm>
                <a:off x="3072" y="2880"/>
                <a:ext cx="336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48516" name="Text Box 114"/>
              <p:cNvSpPr txBox="1">
                <a:spLocks noChangeArrowheads="1"/>
              </p:cNvSpPr>
              <p:nvPr/>
            </p:nvSpPr>
            <p:spPr bwMode="auto">
              <a:xfrm>
                <a:off x="3408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У</a:t>
                </a:r>
              </a:p>
            </p:txBody>
          </p:sp>
          <p:sp>
            <p:nvSpPr>
              <p:cNvPr id="148517" name="Text Box 115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  <p:sp>
            <p:nvSpPr>
              <p:cNvPr id="148518" name="Text Box 116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С</a:t>
                </a:r>
              </a:p>
            </p:txBody>
          </p:sp>
          <p:sp>
            <p:nvSpPr>
              <p:cNvPr id="148519" name="Text Box 117"/>
              <p:cNvSpPr txBox="1">
                <a:spLocks noChangeArrowheads="1"/>
              </p:cNvSpPr>
              <p:nvPr/>
            </p:nvSpPr>
            <p:spPr bwMode="auto">
              <a:xfrm>
                <a:off x="4704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48520" name="Text Box 118"/>
              <p:cNvSpPr txBox="1">
                <a:spLocks noChangeArrowheads="1"/>
              </p:cNvSpPr>
              <p:nvPr/>
            </p:nvSpPr>
            <p:spPr bwMode="auto">
              <a:xfrm>
                <a:off x="5136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</p:grpSp>
        <p:sp>
          <p:nvSpPr>
            <p:cNvPr id="40055" name="Text Box 119"/>
            <p:cNvSpPr txBox="1">
              <a:spLocks noChangeArrowheads="1"/>
            </p:cNvSpPr>
            <p:nvPr/>
          </p:nvSpPr>
          <p:spPr bwMode="auto">
            <a:xfrm>
              <a:off x="3072" y="3216"/>
              <a:ext cx="336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40056" name="Text Box 120"/>
            <p:cNvSpPr txBox="1">
              <a:spLocks noChangeArrowheads="1"/>
            </p:cNvSpPr>
            <p:nvPr/>
          </p:nvSpPr>
          <p:spPr bwMode="auto">
            <a:xfrm>
              <a:off x="3408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Т</a:t>
              </a:r>
            </a:p>
          </p:txBody>
        </p:sp>
        <p:sp>
          <p:nvSpPr>
            <p:cNvPr id="40057" name="Text Box 121"/>
            <p:cNvSpPr txBox="1">
              <a:spLocks noChangeArrowheads="1"/>
            </p:cNvSpPr>
            <p:nvPr/>
          </p:nvSpPr>
          <p:spPr bwMode="auto">
            <a:xfrm>
              <a:off x="3840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40058" name="Text Box 122"/>
            <p:cNvSpPr txBox="1">
              <a:spLocks noChangeArrowheads="1"/>
            </p:cNvSpPr>
            <p:nvPr/>
          </p:nvSpPr>
          <p:spPr bwMode="auto">
            <a:xfrm>
              <a:off x="4272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Л</a:t>
              </a:r>
            </a:p>
          </p:txBody>
        </p:sp>
        <p:sp>
          <p:nvSpPr>
            <p:cNvPr id="40059" name="Text Box 123"/>
            <p:cNvSpPr txBox="1">
              <a:spLocks noChangeArrowheads="1"/>
            </p:cNvSpPr>
            <p:nvPr/>
          </p:nvSpPr>
          <p:spPr bwMode="auto">
            <a:xfrm>
              <a:off x="4704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40060" name="Text Box 124"/>
            <p:cNvSpPr txBox="1">
              <a:spLocks noChangeArrowheads="1"/>
            </p:cNvSpPr>
            <p:nvPr/>
          </p:nvSpPr>
          <p:spPr bwMode="auto">
            <a:xfrm>
              <a:off x="5136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Я</a:t>
              </a:r>
            </a:p>
          </p:txBody>
        </p:sp>
        <p:sp>
          <p:nvSpPr>
            <p:cNvPr id="148496" name="Text Box 125"/>
            <p:cNvSpPr txBox="1">
              <a:spLocks noChangeArrowheads="1"/>
            </p:cNvSpPr>
            <p:nvPr/>
          </p:nvSpPr>
          <p:spPr bwMode="auto">
            <a:xfrm>
              <a:off x="3072" y="3552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148497" name="Text Box 126"/>
            <p:cNvSpPr txBox="1">
              <a:spLocks noChangeArrowheads="1"/>
            </p:cNvSpPr>
            <p:nvPr/>
          </p:nvSpPr>
          <p:spPr bwMode="auto">
            <a:xfrm>
              <a:off x="3408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48498" name="Text Box 127"/>
            <p:cNvSpPr txBox="1">
              <a:spLocks noChangeArrowheads="1"/>
            </p:cNvSpPr>
            <p:nvPr/>
          </p:nvSpPr>
          <p:spPr bwMode="auto">
            <a:xfrm>
              <a:off x="3840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48499" name="Text Box 128"/>
            <p:cNvSpPr txBox="1">
              <a:spLocks noChangeArrowheads="1"/>
            </p:cNvSpPr>
            <p:nvPr/>
          </p:nvSpPr>
          <p:spPr bwMode="auto">
            <a:xfrm>
              <a:off x="4272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48500" name="Text Box 129"/>
            <p:cNvSpPr txBox="1">
              <a:spLocks noChangeArrowheads="1"/>
            </p:cNvSpPr>
            <p:nvPr/>
          </p:nvSpPr>
          <p:spPr bwMode="auto">
            <a:xfrm>
              <a:off x="4704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01" name="Text Box 130"/>
            <p:cNvSpPr txBox="1">
              <a:spLocks noChangeArrowheads="1"/>
            </p:cNvSpPr>
            <p:nvPr/>
          </p:nvSpPr>
          <p:spPr bwMode="auto">
            <a:xfrm>
              <a:off x="5136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48502" name="Text Box 131"/>
            <p:cNvSpPr txBox="1">
              <a:spLocks noChangeArrowheads="1"/>
            </p:cNvSpPr>
            <p:nvPr/>
          </p:nvSpPr>
          <p:spPr bwMode="auto">
            <a:xfrm>
              <a:off x="3072" y="3888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О</a:t>
              </a:r>
            </a:p>
          </p:txBody>
        </p:sp>
        <p:sp>
          <p:nvSpPr>
            <p:cNvPr id="148503" name="Text Box 132"/>
            <p:cNvSpPr txBox="1">
              <a:spLocks noChangeArrowheads="1"/>
            </p:cNvSpPr>
            <p:nvPr/>
          </p:nvSpPr>
          <p:spPr bwMode="auto">
            <a:xfrm>
              <a:off x="3408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Ш</a:t>
              </a:r>
            </a:p>
          </p:txBody>
        </p:sp>
        <p:sp>
          <p:nvSpPr>
            <p:cNvPr id="148504" name="Text Box 133"/>
            <p:cNvSpPr txBox="1">
              <a:spLocks noChangeArrowheads="1"/>
            </p:cNvSpPr>
            <p:nvPr/>
          </p:nvSpPr>
          <p:spPr bwMode="auto">
            <a:xfrm>
              <a:off x="3840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48505" name="Text Box 134"/>
            <p:cNvSpPr txBox="1">
              <a:spLocks noChangeArrowheads="1"/>
            </p:cNvSpPr>
            <p:nvPr/>
          </p:nvSpPr>
          <p:spPr bwMode="auto">
            <a:xfrm>
              <a:off x="4272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Б</a:t>
              </a:r>
            </a:p>
          </p:txBody>
        </p:sp>
        <p:sp>
          <p:nvSpPr>
            <p:cNvPr id="148506" name="Text Box 135"/>
            <p:cNvSpPr txBox="1">
              <a:spLocks noChangeArrowheads="1"/>
            </p:cNvSpPr>
            <p:nvPr/>
          </p:nvSpPr>
          <p:spPr bwMode="auto">
            <a:xfrm>
              <a:off x="4704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148507" name="Text Box 136"/>
            <p:cNvSpPr txBox="1">
              <a:spLocks noChangeArrowheads="1"/>
            </p:cNvSpPr>
            <p:nvPr/>
          </p:nvSpPr>
          <p:spPr bwMode="auto">
            <a:xfrm>
              <a:off x="5136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Box 1"/>
          <p:cNvSpPr txBox="1">
            <a:spLocks noChangeArrowheads="1"/>
          </p:cNvSpPr>
          <p:nvPr/>
        </p:nvSpPr>
        <p:spPr bwMode="auto">
          <a:xfrm>
            <a:off x="1025525" y="1196975"/>
            <a:ext cx="80105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</a:rPr>
              <a:t>По итогам первых трех туров в финал выходят две команды, они участвуют в финале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1983985"/>
            <a:ext cx="6425176" cy="4104456"/>
          </a:xfrm>
          <a:prstGeom prst="rect">
            <a:avLst/>
          </a:prstGeom>
          <a:noFill/>
        </p:spPr>
        <p:txBody>
          <a:bodyPr wrap="none">
            <a:prstTxWarp prst="textArchDownPour">
              <a:avLst>
                <a:gd name="adj1" fmla="val 18504354"/>
                <a:gd name="adj2" fmla="val 47879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Финальная игра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extBox 1"/>
          <p:cNvSpPr txBox="1">
            <a:spLocks noChangeArrowheads="1"/>
          </p:cNvSpPr>
          <p:nvPr/>
        </p:nvSpPr>
        <p:spPr bwMode="auto">
          <a:xfrm>
            <a:off x="1008063" y="1017588"/>
            <a:ext cx="7272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FF"/>
                </a:solidFill>
              </a:rPr>
              <a:t>Вопросы для финальной игры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98525" y="1636713"/>
            <a:ext cx="7416800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1. Угадай термин:</a:t>
            </a:r>
            <a:endParaRPr lang="ru-RU" sz="2400" b="1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Привычное слово кудлатой наседки </a:t>
            </a:r>
            <a:br>
              <a:rPr 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Поставьте на первое место,</a:t>
            </a:r>
            <a:br>
              <a:rPr 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На месте втором посмотрите-ка - нота,</a:t>
            </a:r>
            <a:br>
              <a:rPr 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Важна для любого оркестра.</a:t>
            </a:r>
            <a:br>
              <a:rPr 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На третьем одна одинокая буква </a:t>
            </a:r>
            <a:br>
              <a:rPr 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Пятнадцатая в алфавите.</a:t>
            </a:r>
            <a:br>
              <a:rPr 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Один из волос на мордашке котенка</a:t>
            </a:r>
            <a:br>
              <a:rPr lang="ru-RU" sz="2400" b="1">
                <a:solidFill>
                  <a:srgbClr val="FF33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3300"/>
                </a:solidFill>
                <a:cs typeface="Times New Roman" pitchFamily="18" charset="0"/>
              </a:rPr>
              <a:t>На месте четвертом прочтите.</a:t>
            </a: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en-US" sz="2400" b="1">
                <a:solidFill>
                  <a:srgbClr val="FF3300"/>
                </a:solidFill>
                <a:latin typeface="Calibri" pitchFamily="34" charset="0"/>
                <a:cs typeface="Times New Roman" pitchFamily="18" charset="0"/>
              </a:rPr>
              <a:t> </a:t>
            </a:r>
            <a:endParaRPr lang="ru-RU" sz="2400" b="1">
              <a:solidFill>
                <a:srgbClr val="FF33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en-US" sz="1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  <a:endParaRPr lang="ru-RU" sz="12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en-US" sz="1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  <a:endParaRPr lang="ru-RU" sz="12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98525" y="5248275"/>
            <a:ext cx="25669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>
              <a:spcBef>
                <a:spcPts val="500"/>
              </a:spcBef>
              <a:spcAft>
                <a:spcPts val="500"/>
              </a:spcAft>
            </a:pPr>
            <a:r>
              <a:rPr lang="ru-RU" sz="2400" b="1" i="1">
                <a:solidFill>
                  <a:srgbClr val="0000CC"/>
                </a:solidFill>
                <a:cs typeface="Times New Roman" pitchFamily="18" charset="0"/>
              </a:rPr>
              <a:t>(Косинус)</a:t>
            </a:r>
            <a:endParaRPr lang="ru-RU" sz="2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>
              <a:spcBef>
                <a:spcPts val="500"/>
              </a:spcBef>
              <a:spcAft>
                <a:spcPts val="500"/>
              </a:spcAft>
            </a:pPr>
            <a:endParaRPr lang="ru-RU" sz="2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913" y="5213350"/>
            <a:ext cx="1944687" cy="628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 rot="10800000">
            <a:off x="7388225" y="5319713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0535" name="TextBox 6"/>
          <p:cNvSpPr txBox="1">
            <a:spLocks noChangeArrowheads="1"/>
          </p:cNvSpPr>
          <p:nvPr/>
        </p:nvSpPr>
        <p:spPr bwMode="auto">
          <a:xfrm>
            <a:off x="7342188" y="3736975"/>
            <a:ext cx="9382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71550" y="981075"/>
            <a:ext cx="7345363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>
              <a:spcBef>
                <a:spcPts val="500"/>
              </a:spcBef>
              <a:spcAft>
                <a:spcPts val="500"/>
              </a:spcAft>
            </a:pP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Что кружится, что ложится 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И на землю и на крыши,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И о чем поэт зимою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По ночам поэмы пишет?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Это первое словечко,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А второе просто “НА”.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Ну, а третье? Угадайте,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Что бежит по проводам?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Напиши, что получилось 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И прочти наоборот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Не запутайтесь, читая,</a:t>
            </a:r>
            <a:br>
              <a:rPr lang="ru-RU" sz="2400" b="1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Слово задом наперед.</a:t>
            </a:r>
          </a:p>
          <a:p>
            <a:pPr marL="457200">
              <a:spcBef>
                <a:spcPts val="500"/>
              </a:spcBef>
              <a:spcAft>
                <a:spcPts val="500"/>
              </a:spcAft>
            </a:pP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4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(Снег на ток – котангенс)</a:t>
            </a:r>
            <a:endParaRPr lang="ru-RU" sz="2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1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060575"/>
            <a:ext cx="863600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7019925" y="4868863"/>
            <a:ext cx="865188" cy="5762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6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r>
              <a:rPr lang="ru-RU" smtClean="0">
                <a:solidFill>
                  <a:srgbClr val="000000"/>
                </a:solidFill>
              </a:rPr>
              <a:t>Дым от костра восходит ввысь</a:t>
            </a:r>
          </a:p>
          <a:p>
            <a:r>
              <a:rPr lang="ru-RU" smtClean="0">
                <a:solidFill>
                  <a:srgbClr val="000000"/>
                </a:solidFill>
              </a:rPr>
              <a:t>И тает, уходя во тьму.</a:t>
            </a:r>
          </a:p>
          <a:p>
            <a:r>
              <a:rPr lang="ru-RU" smtClean="0">
                <a:solidFill>
                  <a:srgbClr val="000000"/>
                </a:solidFill>
              </a:rPr>
              <a:t>Ты у костра, ты приглядись:</a:t>
            </a:r>
          </a:p>
          <a:p>
            <a:r>
              <a:rPr lang="ru-RU" smtClean="0">
                <a:solidFill>
                  <a:srgbClr val="000000"/>
                </a:solidFill>
              </a:rPr>
              <a:t>Уходит ввысь... А почему?</a:t>
            </a:r>
          </a:p>
          <a:p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pic>
        <p:nvPicPr>
          <p:cNvPr id="86021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1713" y="4029075"/>
            <a:ext cx="306228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2" name="Прямоугольник 1"/>
          <p:cNvSpPr>
            <a:spLocks noChangeArrowheads="1"/>
          </p:cNvSpPr>
          <p:nvPr/>
        </p:nvSpPr>
        <p:spPr bwMode="auto">
          <a:xfrm>
            <a:off x="611188" y="5157788"/>
            <a:ext cx="45720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Дым тёплый, его плотность меньше и он, вытесняясь более холодным воздухом, поднимается вверх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913" y="1268413"/>
            <a:ext cx="6769100" cy="2851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Гюго однажды сказал, что у истории ее нет. Все вы ею пользовались, </a:t>
            </a:r>
            <a:b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</a:br>
            <a: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а те из вас, кто работал в операционной среде </a:t>
            </a:r>
            <a:r>
              <a:rPr lang="ru-RU" sz="2800" b="1" dirty="0" err="1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Windows</a:t>
            </a:r>
            <a: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, </a:t>
            </a:r>
            <a:b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</a:br>
            <a:r>
              <a:rPr lang="ru-RU" sz="28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itchFamily="18" charset="0"/>
              </a:rPr>
              <a:t>знакомы и с ее виртуальной разновидностью. Назовите этот предмет. </a:t>
            </a:r>
          </a:p>
        </p:txBody>
      </p:sp>
      <p:sp>
        <p:nvSpPr>
          <p:cNvPr id="152579" name="TextBox 2"/>
          <p:cNvSpPr txBox="1">
            <a:spLocks noChangeArrowheads="1"/>
          </p:cNvSpPr>
          <p:nvPr/>
        </p:nvSpPr>
        <p:spPr bwMode="auto">
          <a:xfrm>
            <a:off x="1763713" y="4538663"/>
            <a:ext cx="36718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Мусорная корзина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30375" y="4594225"/>
            <a:ext cx="3960813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2581" name="TextBox 4"/>
          <p:cNvSpPr txBox="1">
            <a:spLocks noChangeArrowheads="1"/>
          </p:cNvSpPr>
          <p:nvPr/>
        </p:nvSpPr>
        <p:spPr bwMode="auto">
          <a:xfrm>
            <a:off x="3059113" y="476250"/>
            <a:ext cx="3097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FF00"/>
                </a:solidFill>
              </a:rPr>
              <a:t>Финальная игра</a:t>
            </a:r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7812088" y="5062538"/>
            <a:ext cx="863600" cy="8143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71550" y="1441450"/>
            <a:ext cx="7407275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используют в системах и механизмах для нагрева и охлаждения. </a:t>
            </a:r>
            <a:endParaRPr 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используют для уменьшения трения. </a:t>
            </a:r>
            <a:endParaRPr 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 всеми тремя его агрегатными состояниями вы довольно часто встречаетесь. </a:t>
            </a:r>
            <a:endParaRPr 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вещество называют соком жизни на земле.</a:t>
            </a:r>
          </a:p>
          <a:p>
            <a:pPr>
              <a:lnSpc>
                <a:spcPct val="118000"/>
              </a:lnSpc>
              <a:spcAft>
                <a:spcPts val="600"/>
              </a:spcAft>
              <a:buSzPts val="1000"/>
              <a:buFont typeface="Symbol" pitchFamily="18" charset="2"/>
              <a:buChar char=""/>
            </a:pP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(Вода)</a:t>
            </a:r>
            <a:endParaRPr 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850" y="981075"/>
            <a:ext cx="35353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FF0000"/>
                </a:solidFill>
                <a:hlinkClick r:id="rId2" action="ppaction://hlinksldjump"/>
              </a:rPr>
              <a:t>ЧЕРНЫЙ ЯЩИК</a:t>
            </a:r>
            <a:endParaRPr lang="ru-RU" sz="3200" b="1" kern="0" dirty="0">
              <a:solidFill>
                <a:srgbClr val="FF0000"/>
              </a:solidFill>
            </a:endParaRP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6948488" y="5732463"/>
            <a:ext cx="1008062" cy="5762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1125538"/>
            <a:ext cx="7129463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1</a:t>
            </a:r>
            <a:r>
              <a:rPr lang="ru-RU" sz="2400" b="1">
                <a:solidFill>
                  <a:srgbClr val="0000CC"/>
                </a:solidFill>
              </a:rPr>
              <a:t>. Он один из первых ученых, работавших на войну, и первая жертва войны среди людей науки.</a:t>
            </a:r>
          </a:p>
          <a:p>
            <a:r>
              <a:rPr lang="ru-RU" sz="2400" b="1">
                <a:solidFill>
                  <a:srgbClr val="FF3300"/>
                </a:solidFill>
              </a:rPr>
              <a:t>2 Круг его научных интересов</a:t>
            </a:r>
            <a:r>
              <a:rPr lang="en-US" sz="2400" b="1">
                <a:solidFill>
                  <a:srgbClr val="FF3300"/>
                </a:solidFill>
              </a:rPr>
              <a:t>:</a:t>
            </a:r>
            <a:r>
              <a:rPr lang="ru-RU" sz="2400" b="1">
                <a:solidFill>
                  <a:srgbClr val="FF3300"/>
                </a:solidFill>
              </a:rPr>
              <a:t> математика, оптика, механика, астрономия.</a:t>
            </a:r>
          </a:p>
          <a:p>
            <a:r>
              <a:rPr lang="ru-RU" sz="2400" b="1">
                <a:solidFill>
                  <a:srgbClr val="00B050"/>
                </a:solidFill>
              </a:rPr>
              <a:t>3.  С одним из его открытий мы сталкиваемся почти каждую неделю.</a:t>
            </a:r>
          </a:p>
          <a:p>
            <a:r>
              <a:rPr lang="ru-RU" sz="2400" b="1">
                <a:solidFill>
                  <a:srgbClr val="00B050"/>
                </a:solidFill>
              </a:rPr>
              <a:t>4. Он сказал</a:t>
            </a:r>
            <a:r>
              <a:rPr lang="en-US" sz="2400" b="1">
                <a:solidFill>
                  <a:srgbClr val="00B050"/>
                </a:solidFill>
              </a:rPr>
              <a:t>:</a:t>
            </a:r>
            <a:r>
              <a:rPr lang="ru-RU" sz="2400" b="1">
                <a:solidFill>
                  <a:srgbClr val="00B050"/>
                </a:solidFill>
              </a:rPr>
              <a:t> « Дайте мне точку опоры и я переверну всю Землю»</a:t>
            </a:r>
          </a:p>
          <a:p>
            <a:r>
              <a:rPr lang="ru-RU" sz="2400" b="1">
                <a:solidFill>
                  <a:srgbClr val="FF6600"/>
                </a:solidFill>
              </a:rPr>
              <a:t>5.  По легенде ему принадлежит возглас</a:t>
            </a:r>
            <a:r>
              <a:rPr lang="en-US" sz="2400" b="1">
                <a:solidFill>
                  <a:srgbClr val="FF6600"/>
                </a:solidFill>
              </a:rPr>
              <a:t>:</a:t>
            </a:r>
            <a:r>
              <a:rPr lang="ru-RU" sz="2400" b="1">
                <a:solidFill>
                  <a:srgbClr val="FF6600"/>
                </a:solidFill>
              </a:rPr>
              <a:t> «Эврика», сделанный после открытия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650" y="5265738"/>
            <a:ext cx="2232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Архимед</a:t>
            </a: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 rot="10800000">
            <a:off x="7440613" y="5265738"/>
            <a:ext cx="9906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6200000">
            <a:off x="1882737" y="2587160"/>
            <a:ext cx="5234510" cy="6912768"/>
          </a:xfrm>
          <a:prstGeom prst="rect">
            <a:avLst/>
          </a:prstGeom>
          <a:noFill/>
        </p:spPr>
        <p:txBody>
          <a:bodyPr spcFirstLastPara="1" wrap="none">
            <a:prstTxWarp prst="textCircl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nvex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>
                  <a:solidFill>
                    <a:srgbClr val="0000CC"/>
                  </a:solidFill>
                </a:ln>
                <a:solidFill>
                  <a:srgbClr val="CC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БЛИЦ-</a:t>
            </a:r>
          </a:p>
          <a:p>
            <a:pPr algn="ctr">
              <a:defRPr/>
            </a:pPr>
            <a:r>
              <a:rPr lang="ru-RU" sz="9600" b="1" spc="50" dirty="0">
                <a:ln w="11430">
                  <a:solidFill>
                    <a:srgbClr val="0000CC"/>
                  </a:solidFill>
                </a:ln>
                <a:solidFill>
                  <a:srgbClr val="CC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ТУРНИР</a:t>
            </a:r>
          </a:p>
        </p:txBody>
      </p:sp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7308850" y="4437063"/>
            <a:ext cx="792163" cy="720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Прямоугольник 1"/>
          <p:cNvSpPr>
            <a:spLocks noChangeArrowheads="1"/>
          </p:cNvSpPr>
          <p:nvPr/>
        </p:nvSpPr>
        <p:spPr bwMode="auto">
          <a:xfrm>
            <a:off x="900113" y="1268413"/>
            <a:ext cx="69850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Может ли работать компьютер без монитора?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Если у угла отпилить один угол, то, сколько углов останется?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углов)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Как называется устройство для вывода информации на экран) 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(Принтер)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Сколько минут надо варить крутое яйцо?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Нисколько)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Как называется явление природы, когда Луна находится между Солнцем и Землей на одной прямой линии? 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(Солнечное затмение)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Какое устройство отвечает за выполнение всех арифметических операций в компьютере?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Процессор)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Прибор для измерения объема жидкости? 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(Мензурка)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Равнобедренный треугольник 1">
            <a:hlinkClick r:id="rId2" action="ppaction://hlinksldjump"/>
          </p:cNvPr>
          <p:cNvSpPr/>
          <p:nvPr/>
        </p:nvSpPr>
        <p:spPr>
          <a:xfrm>
            <a:off x="7740650" y="5373688"/>
            <a:ext cx="503238" cy="3714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Прямоугольник 1"/>
          <p:cNvSpPr>
            <a:spLocks noChangeArrowheads="1"/>
          </p:cNvSpPr>
          <p:nvPr/>
        </p:nvSpPr>
        <p:spPr bwMode="auto">
          <a:xfrm>
            <a:off x="971550" y="1125538"/>
            <a:ext cx="7200900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В комнате горело пять свечей. Две из них потушили. Сколько свечей осталось?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Две)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Когда солнце светит, да не греет?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Зимой)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Можно ли работать на компьютере без оперативной памяти? 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(Нет)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В комнате горели пять лампочек. Две из них перегорели. Сколько лампочек осталось?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Пять)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Назовите единицы информации.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бит, байт, Кб, Мб, Гб, Тб)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Сколько раз в сказке А. С. Пушкина “Сказка о рыбаке и рыбке” старик ходил к морю просить рыбку исполнить его желания?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Три)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57200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Что к нам ближе ЛУНА или СОЛНЦЕ?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Луна)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Равнобедренный треугольник 1">
            <a:hlinkClick r:id="rId2" action="ppaction://hlinksldjump"/>
          </p:cNvPr>
          <p:cNvSpPr/>
          <p:nvPr/>
        </p:nvSpPr>
        <p:spPr>
          <a:xfrm>
            <a:off x="7235825" y="5157788"/>
            <a:ext cx="504825" cy="5746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Прямоугольник 1"/>
          <p:cNvSpPr>
            <a:spLocks noChangeArrowheads="1"/>
          </p:cNvSpPr>
          <p:nvPr/>
        </p:nvSpPr>
        <p:spPr bwMode="auto">
          <a:xfrm>
            <a:off x="747713" y="981075"/>
            <a:ext cx="7488237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98475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Каков информационный объем 3–х дюймовой дискеты?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1.44 Мб)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98475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Зайцы пилят бревно. Они сделали 10 распилов. Сколько получилось чурбачков? 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98475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Совокупность дорожек с одинаковым номером на магнитных дисках?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Цилиндр)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98475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На столе стояли три стакана с ягодами. Вова съел один стакан и поставил его на стол. Сколько стаканов осталось на столе?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98475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Номер элемента массива? 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(Индекс)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98475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Какую величину измеряет спидометр автомобиля? 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(Скорость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) </a:t>
            </a:r>
            <a:r>
              <a:rPr lang="en-US" b="1">
                <a:solidFill>
                  <a:srgbClr val="000000"/>
                </a:solidFill>
                <a:cs typeface="Times New Roman" pitchFamily="18" charset="0"/>
                <a:hlinkClick r:id="rId2" action="ppaction://hlinksldjump"/>
              </a:rPr>
              <a:t> II 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  <a:hlinkClick r:id="rId2" action="ppaction://hlinksldjump"/>
              </a:rPr>
              <a:t>тур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Garamond" pitchFamily="18" charset="0"/>
              <a:buAutoNum type="arabicPeriod"/>
              <a:tabLst>
                <a:tab pos="498475" algn="l"/>
              </a:tabLst>
            </a:pP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Сказку “Дикие лебеди” написал … (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Андерсен)</a:t>
            </a:r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tabLst>
                <a:tab pos="498475" algn="l"/>
              </a:tabLst>
            </a:pPr>
            <a:r>
              <a:rPr lang="ru-RU" sz="12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tabLst>
                <a:tab pos="498475" algn="l"/>
              </a:tabLst>
            </a:pPr>
            <a:r>
              <a:rPr lang="ru-RU" sz="1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tabLst>
                <a:tab pos="498475" algn="l"/>
              </a:tabLst>
            </a:pPr>
            <a:r>
              <a:rPr lang="ru-RU" sz="1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2" name="Равнобедренный треугольник 1">
            <a:hlinkClick r:id="rId2" action="ppaction://hlinksldjump"/>
          </p:cNvPr>
          <p:cNvSpPr/>
          <p:nvPr/>
        </p:nvSpPr>
        <p:spPr>
          <a:xfrm>
            <a:off x="7235825" y="4941888"/>
            <a:ext cx="576263" cy="5746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773989" y="1106331"/>
            <a:ext cx="7380000" cy="75608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spcFirstLastPara="1" wrap="none">
            <a:prstTxWarp prst="textCircle">
              <a:avLst/>
            </a:prstTxWarp>
            <a:spAutoFit/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УСТАМИ </a:t>
            </a: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action="ppaction://hlinksldjump"/>
              </a:rPr>
              <a:t>МЛАДЕНЦА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333375"/>
            <a:ext cx="8424863" cy="6945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Сначала он плавал, потом стал и летать. </a:t>
            </a: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многим, будучи их проводником, спас жизнь. </a:t>
            </a: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не любит большую жару и сильную тряску. </a:t>
            </a: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всегда целенаправлен. </a:t>
            </a: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Он безразличен к драгоценным металлам и алмазам, но волнуется при взаимодействии с железом. </a:t>
            </a: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tabLst>
                <a:tab pos="457200" algn="l"/>
              </a:tabLst>
              <a:defRPr/>
            </a:pPr>
            <a:r>
              <a:rPr lang="ru-RU" sz="32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Компас)</a:t>
            </a:r>
            <a:endParaRPr lang="ru-RU" sz="32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endParaRPr lang="ru-RU" sz="32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7380288" y="5445125"/>
            <a:ext cx="504825" cy="5048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8950" y="765175"/>
            <a:ext cx="8353425" cy="52705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Как орудие войны это изобретение упоминается в источниках XIII веке, XV веке, в конце XVIII и середине XX века.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Данное изобретение используется и в мирных целях. 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Предполагается, что родина этого изобретения Китай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В Европе XIII веке его разновидность получила название - "летающий огонь", или "огненный волан", а в середине XX в. - имя милой девушки. 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457200" algn="l"/>
              </a:tabLst>
              <a:defRPr/>
            </a:pPr>
            <a:r>
              <a:rPr lang="ru-RU" sz="2400" b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Это изобретение – основной двигатель космических кораблей. </a:t>
            </a:r>
          </a:p>
          <a:p>
            <a:pPr lvl="4">
              <a:lnSpc>
                <a:spcPct val="118000"/>
              </a:lnSpc>
              <a:spcAft>
                <a:spcPts val="600"/>
              </a:spcAft>
              <a:tabLst>
                <a:tab pos="457200" algn="l"/>
              </a:tabLst>
              <a:defRPr/>
            </a:pPr>
            <a:r>
              <a:rPr lang="ru-RU" sz="2400" b="1" i="1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(Ракета)</a:t>
            </a:r>
            <a:endParaRPr lang="ru-RU" sz="2400" b="1">
              <a:solidFill>
                <a:srgbClr val="CC00FF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7885113" y="5157788"/>
            <a:ext cx="64770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u="sng" smtClean="0">
                <a:solidFill>
                  <a:srgbClr val="FF0066"/>
                </a:solidFill>
              </a:rPr>
              <a:t>Физика </a:t>
            </a:r>
            <a:r>
              <a:rPr lang="ru-RU" sz="6000" b="1" i="1" u="sng" smtClean="0">
                <a:solidFill>
                  <a:srgbClr val="FF0066"/>
                </a:solidFill>
                <a:latin typeface="Arial" charset="0"/>
              </a:rPr>
              <a:t>7</a:t>
            </a:r>
            <a:r>
              <a:rPr lang="ru-RU" sz="6000" b="1" i="1" u="sng" smtClean="0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87043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786687" cy="23574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800" smtClean="0"/>
              <a:t> ЛОВКОСТЬ  ДИДОНЫ.</a:t>
            </a:r>
          </a:p>
          <a:p>
            <a:r>
              <a:rPr lang="ru-RU" sz="1800" smtClean="0"/>
              <a:t>Об основании города Корфагена существует древнее предание. Дидона, дочь тирского царя, потеряв мужа, убитого ее братом, бежала в Африку. Там она купила у нумидийского царя столько земли, «сколько занимает воловья шкура». Когда сделка состоялась, Дидона разрезала воловью шкуру на тонкие ремешки и благодаря такой уловке охватила участок земли, достаточный для сооружения крепости. Так, будто бы, возникла крепость Карфаген, а впоследствии был построен и город. Попробуйте приблизительно определить, какую площадь могла, согласно этому преданию, занять крепость, если считать, что размер воловьей шкуры 4 кв. метра, а ширина ремешков, на которые Дидона ее разрезала, 1 мм.</a:t>
            </a:r>
            <a:r>
              <a:rPr lang="ru-RU" sz="1600" smtClean="0"/>
              <a:t>  </a:t>
            </a:r>
          </a:p>
          <a:p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26995" y="5213356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23850" y="6092825"/>
            <a:ext cx="5786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 квадратный километр </a:t>
            </a:r>
          </a:p>
        </p:txBody>
      </p:sp>
      <p:pic>
        <p:nvPicPr>
          <p:cNvPr id="87046" name="Picture 95" descr="00003__2_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4284663"/>
            <a:ext cx="2786062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0825" y="188913"/>
            <a:ext cx="8569325" cy="556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587375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Чувствительность его глаз так велика, что при идеальных условиях видимости они могут увидеть ночью с вершины горы свет горящей спички на расстоянии 80 км. </a:t>
            </a:r>
            <a:endParaRPr 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587375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Мощность, развиваемая его сердцем, 2,2 Вт. </a:t>
            </a:r>
            <a:endParaRPr 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587375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Его мозг за 0,05с  распознаёт объект, изображение которого зафиксировал глаз. </a:t>
            </a:r>
            <a:endParaRPr 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587375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свою жизнь оно съедает около 40 т. пищи. </a:t>
            </a:r>
            <a:endParaRPr 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pPr marL="342900" indent="-342900">
              <a:lnSpc>
                <a:spcPct val="118000"/>
              </a:lnSpc>
              <a:spcAft>
                <a:spcPts val="600"/>
              </a:spcAft>
              <a:buFont typeface="Lucida Sans Unicode" pitchFamily="34" charset="0"/>
              <a:buAutoNum type="arabicPeriod"/>
              <a:tabLst>
                <a:tab pos="587375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 самое умное животное на Земле.</a:t>
            </a:r>
          </a:p>
          <a:p>
            <a:pPr lvl="3">
              <a:lnSpc>
                <a:spcPct val="118000"/>
              </a:lnSpc>
              <a:spcAft>
                <a:spcPts val="600"/>
              </a:spcAft>
              <a:tabLst>
                <a:tab pos="587375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(Человек) </a:t>
            </a:r>
            <a:endParaRPr lang="ru-RU" sz="2800" b="1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7812088" y="5084763"/>
            <a:ext cx="504825" cy="665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927" y="376901"/>
            <a:ext cx="8676455" cy="4247317"/>
          </a:xfrm>
          <a:prstGeom prst="rect">
            <a:avLst/>
          </a:prstGeom>
          <a:noFill/>
        </p:spPr>
        <p:txBody>
          <a:bodyPr>
            <a:prstTxWarp prst="textButtonPour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ПЕСНИ, 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ТАНЦЫ, 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</a:t>
            </a:r>
            <a:r>
              <a:rPr lang="ru-RU" sz="54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СТИХИ</a:t>
            </a:r>
          </a:p>
        </p:txBody>
      </p:sp>
      <p:pic>
        <p:nvPicPr>
          <p:cNvPr id="163843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2525" y="5327650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4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7175" y="5327650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5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8638" y="4011613"/>
            <a:ext cx="12239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6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4913" y="3768725"/>
            <a:ext cx="12239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7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8875" y="2787650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8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4988" y="4572000"/>
            <a:ext cx="12239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9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8863" y="2176463"/>
            <a:ext cx="12239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0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388" y="3348038"/>
            <a:ext cx="12239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1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153988"/>
            <a:ext cx="12239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2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376238"/>
            <a:ext cx="12239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3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6925" y="549275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4" name="Picture 13" descr="RED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115888"/>
            <a:ext cx="12239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8388350" y="4624388"/>
            <a:ext cx="576263" cy="8207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D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00CC"/>
                </a:solidFill>
              </a:rPr>
              <a:t>Игра со зрителями</a:t>
            </a:r>
          </a:p>
        </p:txBody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1181100"/>
          </a:xfrm>
        </p:spPr>
        <p:txBody>
          <a:bodyPr/>
          <a:lstStyle/>
          <a:p>
            <a:pPr marL="609600" indent="-609600"/>
            <a:r>
              <a:rPr lang="ru-RU" b="1" smtClean="0"/>
              <a:t>Найдите лишнее слово:</a:t>
            </a:r>
            <a:endParaRPr lang="ru-RU" smtClean="0"/>
          </a:p>
        </p:txBody>
      </p:sp>
      <p:pic>
        <p:nvPicPr>
          <p:cNvPr id="16486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7950" y="4000500"/>
            <a:ext cx="2686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5" y="3268669"/>
            <a:ext cx="334100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</a:t>
            </a: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611188" y="4797425"/>
            <a:ext cx="2881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64871" name="Group 7"/>
          <p:cNvGrpSpPr>
            <a:grpSpLocks/>
          </p:cNvGrpSpPr>
          <p:nvPr/>
        </p:nvGrpSpPr>
        <p:grpSpPr bwMode="auto">
          <a:xfrm>
            <a:off x="3635375" y="1628775"/>
            <a:ext cx="3962400" cy="2590800"/>
            <a:chOff x="3072" y="2544"/>
            <a:chExt cx="2496" cy="1632"/>
          </a:xfrm>
        </p:grpSpPr>
        <p:grpSp>
          <p:nvGrpSpPr>
            <p:cNvPr id="164937" name="Group 8"/>
            <p:cNvGrpSpPr>
              <a:grpSpLocks/>
            </p:cNvGrpSpPr>
            <p:nvPr/>
          </p:nvGrpSpPr>
          <p:grpSpPr bwMode="auto">
            <a:xfrm>
              <a:off x="3072" y="2544"/>
              <a:ext cx="2496" cy="1583"/>
              <a:chOff x="3072" y="2544"/>
              <a:chExt cx="2496" cy="1583"/>
            </a:xfrm>
          </p:grpSpPr>
          <p:grpSp>
            <p:nvGrpSpPr>
              <p:cNvPr id="164956" name="Group 9"/>
              <p:cNvGrpSpPr>
                <a:grpSpLocks/>
              </p:cNvGrpSpPr>
              <p:nvPr/>
            </p:nvGrpSpPr>
            <p:grpSpPr bwMode="auto">
              <a:xfrm>
                <a:off x="3072" y="2544"/>
                <a:ext cx="2495" cy="1583"/>
                <a:chOff x="3072" y="2544"/>
                <a:chExt cx="2495" cy="1583"/>
              </a:xfrm>
            </p:grpSpPr>
            <p:sp>
              <p:nvSpPr>
                <p:cNvPr id="164969" name="Rectangle 10"/>
                <p:cNvSpPr>
                  <a:spLocks noChangeArrowheads="1"/>
                </p:cNvSpPr>
                <p:nvPr/>
              </p:nvSpPr>
              <p:spPr bwMode="auto">
                <a:xfrm>
                  <a:off x="3072" y="3888"/>
                  <a:ext cx="2496" cy="240"/>
                </a:xfrm>
                <a:prstGeom prst="rect">
                  <a:avLst/>
                </a:prstGeom>
                <a:solidFill>
                  <a:srgbClr val="CC0099"/>
                </a:solidFill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970" name="Line 11"/>
                <p:cNvSpPr>
                  <a:spLocks noChangeShapeType="1"/>
                </p:cNvSpPr>
                <p:nvPr/>
              </p:nvSpPr>
              <p:spPr bwMode="auto">
                <a:xfrm>
                  <a:off x="3408" y="3888"/>
                  <a:ext cx="1" cy="240"/>
                </a:xfrm>
                <a:prstGeom prst="line">
                  <a:avLst/>
                </a:prstGeom>
                <a:noFill/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64971" name="Group 12"/>
                <p:cNvGrpSpPr>
                  <a:grpSpLocks/>
                </p:cNvGrpSpPr>
                <p:nvPr/>
              </p:nvGrpSpPr>
              <p:grpSpPr bwMode="auto">
                <a:xfrm>
                  <a:off x="3072" y="2544"/>
                  <a:ext cx="2495" cy="1583"/>
                  <a:chOff x="3072" y="2544"/>
                  <a:chExt cx="2495" cy="1583"/>
                </a:xfrm>
              </p:grpSpPr>
              <p:grpSp>
                <p:nvGrpSpPr>
                  <p:cNvPr id="164972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3072" y="2544"/>
                    <a:ext cx="2495" cy="1583"/>
                    <a:chOff x="3072" y="2544"/>
                    <a:chExt cx="2495" cy="1583"/>
                  </a:xfrm>
                </p:grpSpPr>
                <p:sp>
                  <p:nvSpPr>
                    <p:cNvPr id="164980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2544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81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216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82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552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83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4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5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6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7" name="Line 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8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89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0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1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2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3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4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5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6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7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8" name="Line 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99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5000" name="Line 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64973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2880"/>
                    <a:ext cx="2496" cy="240"/>
                  </a:xfrm>
                  <a:prstGeom prst="rect">
                    <a:avLst/>
                  </a:prstGeom>
                  <a:solidFill>
                    <a:srgbClr val="CC0099"/>
                  </a:solidFill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4974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408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5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6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7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4704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8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5136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79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3216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64957" name="Text Box 42"/>
              <p:cNvSpPr txBox="1">
                <a:spLocks noChangeArrowheads="1"/>
              </p:cNvSpPr>
              <p:nvPr/>
            </p:nvSpPr>
            <p:spPr bwMode="auto">
              <a:xfrm>
                <a:off x="3072" y="2544"/>
                <a:ext cx="336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Ъ</a:t>
                </a:r>
              </a:p>
            </p:txBody>
          </p:sp>
          <p:sp>
            <p:nvSpPr>
              <p:cNvPr id="164958" name="Text Box 43"/>
              <p:cNvSpPr txBox="1">
                <a:spLocks noChangeArrowheads="1"/>
              </p:cNvSpPr>
              <p:nvPr/>
            </p:nvSpPr>
            <p:spPr bwMode="auto">
              <a:xfrm>
                <a:off x="3408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Е</a:t>
                </a:r>
              </a:p>
            </p:txBody>
          </p:sp>
          <p:sp>
            <p:nvSpPr>
              <p:cNvPr id="164959" name="Text Box 44"/>
              <p:cNvSpPr txBox="1">
                <a:spLocks noChangeArrowheads="1"/>
              </p:cNvSpPr>
              <p:nvPr/>
            </p:nvSpPr>
            <p:spPr bwMode="auto">
              <a:xfrm>
                <a:off x="3840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Т</a:t>
                </a:r>
              </a:p>
            </p:txBody>
          </p:sp>
          <p:sp>
            <p:nvSpPr>
              <p:cNvPr id="164960" name="Text Box 45"/>
              <p:cNvSpPr txBox="1">
                <a:spLocks noChangeArrowheads="1"/>
              </p:cNvSpPr>
              <p:nvPr/>
            </p:nvSpPr>
            <p:spPr bwMode="auto">
              <a:xfrm>
                <a:off x="4272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Б</a:t>
                </a:r>
              </a:p>
            </p:txBody>
          </p:sp>
          <p:sp>
            <p:nvSpPr>
              <p:cNvPr id="164961" name="Text Box 46"/>
              <p:cNvSpPr txBox="1">
                <a:spLocks noChangeArrowheads="1"/>
              </p:cNvSpPr>
              <p:nvPr/>
            </p:nvSpPr>
            <p:spPr bwMode="auto">
              <a:xfrm>
                <a:off x="4704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64962" name="Text Box 47"/>
              <p:cNvSpPr txBox="1">
                <a:spLocks noChangeArrowheads="1"/>
              </p:cNvSpPr>
              <p:nvPr/>
            </p:nvSpPr>
            <p:spPr bwMode="auto">
              <a:xfrm>
                <a:off x="5136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64963" name="Text Box 48"/>
              <p:cNvSpPr txBox="1">
                <a:spLocks noChangeArrowheads="1"/>
              </p:cNvSpPr>
              <p:nvPr/>
            </p:nvSpPr>
            <p:spPr bwMode="auto">
              <a:xfrm>
                <a:off x="3072" y="2880"/>
                <a:ext cx="336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  <p:sp>
            <p:nvSpPr>
              <p:cNvPr id="164964" name="Text Box 49"/>
              <p:cNvSpPr txBox="1">
                <a:spLocks noChangeArrowheads="1"/>
              </p:cNvSpPr>
              <p:nvPr/>
            </p:nvSpPr>
            <p:spPr bwMode="auto">
              <a:xfrm>
                <a:off x="3408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64965" name="Text Box 50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64966" name="Text Box 51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С</a:t>
                </a:r>
              </a:p>
            </p:txBody>
          </p:sp>
          <p:sp>
            <p:nvSpPr>
              <p:cNvPr id="164967" name="Text Box 52"/>
              <p:cNvSpPr txBox="1">
                <a:spLocks noChangeArrowheads="1"/>
              </p:cNvSpPr>
              <p:nvPr/>
            </p:nvSpPr>
            <p:spPr bwMode="auto">
              <a:xfrm>
                <a:off x="4704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У</a:t>
                </a:r>
              </a:p>
            </p:txBody>
          </p:sp>
          <p:sp>
            <p:nvSpPr>
              <p:cNvPr id="164968" name="Text Box 53"/>
              <p:cNvSpPr txBox="1">
                <a:spLocks noChangeArrowheads="1"/>
              </p:cNvSpPr>
              <p:nvPr/>
            </p:nvSpPr>
            <p:spPr bwMode="auto">
              <a:xfrm>
                <a:off x="5136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</p:grpSp>
        <p:sp>
          <p:nvSpPr>
            <p:cNvPr id="164938" name="Text Box 54"/>
            <p:cNvSpPr txBox="1">
              <a:spLocks noChangeArrowheads="1"/>
            </p:cNvSpPr>
            <p:nvPr/>
          </p:nvSpPr>
          <p:spPr bwMode="auto">
            <a:xfrm>
              <a:off x="3072" y="3216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939" name="Text Box 55"/>
            <p:cNvSpPr txBox="1">
              <a:spLocks noChangeArrowheads="1"/>
            </p:cNvSpPr>
            <p:nvPr/>
          </p:nvSpPr>
          <p:spPr bwMode="auto">
            <a:xfrm>
              <a:off x="3408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Я</a:t>
              </a:r>
            </a:p>
          </p:txBody>
        </p:sp>
        <p:sp>
          <p:nvSpPr>
            <p:cNvPr id="164940" name="Text Box 56"/>
            <p:cNvSpPr txBox="1">
              <a:spLocks noChangeArrowheads="1"/>
            </p:cNvSpPr>
            <p:nvPr/>
          </p:nvSpPr>
          <p:spPr bwMode="auto">
            <a:xfrm>
              <a:off x="3840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Л</a:t>
              </a:r>
            </a:p>
          </p:txBody>
        </p:sp>
        <p:sp>
          <p:nvSpPr>
            <p:cNvPr id="164941" name="Text Box 57"/>
            <p:cNvSpPr txBox="1">
              <a:spLocks noChangeArrowheads="1"/>
            </p:cNvSpPr>
            <p:nvPr/>
          </p:nvSpPr>
          <p:spPr bwMode="auto">
            <a:xfrm>
              <a:off x="4272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Т</a:t>
              </a:r>
            </a:p>
          </p:txBody>
        </p:sp>
        <p:sp>
          <p:nvSpPr>
            <p:cNvPr id="164942" name="Text Box 58"/>
            <p:cNvSpPr txBox="1">
              <a:spLocks noChangeArrowheads="1"/>
            </p:cNvSpPr>
            <p:nvPr/>
          </p:nvSpPr>
          <p:spPr bwMode="auto">
            <a:xfrm>
              <a:off x="4704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943" name="Text Box 59"/>
            <p:cNvSpPr txBox="1">
              <a:spLocks noChangeArrowheads="1"/>
            </p:cNvSpPr>
            <p:nvPr/>
          </p:nvSpPr>
          <p:spPr bwMode="auto">
            <a:xfrm>
              <a:off x="5136" y="3216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944" name="Text Box 60"/>
            <p:cNvSpPr txBox="1">
              <a:spLocks noChangeArrowheads="1"/>
            </p:cNvSpPr>
            <p:nvPr/>
          </p:nvSpPr>
          <p:spPr bwMode="auto">
            <a:xfrm>
              <a:off x="3072" y="3552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64945" name="Text Box 61"/>
            <p:cNvSpPr txBox="1">
              <a:spLocks noChangeArrowheads="1"/>
            </p:cNvSpPr>
            <p:nvPr/>
          </p:nvSpPr>
          <p:spPr bwMode="auto">
            <a:xfrm>
              <a:off x="3408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64946" name="Text Box 62"/>
            <p:cNvSpPr txBox="1">
              <a:spLocks noChangeArrowheads="1"/>
            </p:cNvSpPr>
            <p:nvPr/>
          </p:nvSpPr>
          <p:spPr bwMode="auto">
            <a:xfrm>
              <a:off x="3840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947" name="Text Box 63"/>
            <p:cNvSpPr txBox="1">
              <a:spLocks noChangeArrowheads="1"/>
            </p:cNvSpPr>
            <p:nvPr/>
          </p:nvSpPr>
          <p:spPr bwMode="auto">
            <a:xfrm>
              <a:off x="4272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64948" name="Text Box 64"/>
            <p:cNvSpPr txBox="1">
              <a:spLocks noChangeArrowheads="1"/>
            </p:cNvSpPr>
            <p:nvPr/>
          </p:nvSpPr>
          <p:spPr bwMode="auto">
            <a:xfrm>
              <a:off x="4704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949" name="Text Box 65"/>
            <p:cNvSpPr txBox="1">
              <a:spLocks noChangeArrowheads="1"/>
            </p:cNvSpPr>
            <p:nvPr/>
          </p:nvSpPr>
          <p:spPr bwMode="auto">
            <a:xfrm>
              <a:off x="5136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164950" name="Text Box 66"/>
            <p:cNvSpPr txBox="1">
              <a:spLocks noChangeArrowheads="1"/>
            </p:cNvSpPr>
            <p:nvPr/>
          </p:nvSpPr>
          <p:spPr bwMode="auto">
            <a:xfrm>
              <a:off x="3072" y="3888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951" name="Text Box 67"/>
            <p:cNvSpPr txBox="1">
              <a:spLocks noChangeArrowheads="1"/>
            </p:cNvSpPr>
            <p:nvPr/>
          </p:nvSpPr>
          <p:spPr bwMode="auto">
            <a:xfrm>
              <a:off x="3408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164952" name="Text Box 68"/>
            <p:cNvSpPr txBox="1">
              <a:spLocks noChangeArrowheads="1"/>
            </p:cNvSpPr>
            <p:nvPr/>
          </p:nvSpPr>
          <p:spPr bwMode="auto">
            <a:xfrm>
              <a:off x="3840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Ш</a:t>
              </a:r>
            </a:p>
          </p:txBody>
        </p:sp>
        <p:sp>
          <p:nvSpPr>
            <p:cNvPr id="164953" name="Text Box 69"/>
            <p:cNvSpPr txBox="1">
              <a:spLocks noChangeArrowheads="1"/>
            </p:cNvSpPr>
            <p:nvPr/>
          </p:nvSpPr>
          <p:spPr bwMode="auto">
            <a:xfrm>
              <a:off x="4272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954" name="Text Box 70"/>
            <p:cNvSpPr txBox="1">
              <a:spLocks noChangeArrowheads="1"/>
            </p:cNvSpPr>
            <p:nvPr/>
          </p:nvSpPr>
          <p:spPr bwMode="auto">
            <a:xfrm>
              <a:off x="4704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Б</a:t>
              </a:r>
            </a:p>
          </p:txBody>
        </p:sp>
        <p:sp>
          <p:nvSpPr>
            <p:cNvPr id="164955" name="Text Box 71"/>
            <p:cNvSpPr txBox="1">
              <a:spLocks noChangeArrowheads="1"/>
            </p:cNvSpPr>
            <p:nvPr/>
          </p:nvSpPr>
          <p:spPr bwMode="auto">
            <a:xfrm>
              <a:off x="5136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О</a:t>
              </a:r>
            </a:p>
          </p:txBody>
        </p:sp>
      </p:grpSp>
      <p:grpSp>
        <p:nvGrpSpPr>
          <p:cNvPr id="8" name="Group 72"/>
          <p:cNvGrpSpPr>
            <a:grpSpLocks/>
          </p:cNvGrpSpPr>
          <p:nvPr/>
        </p:nvGrpSpPr>
        <p:grpSpPr bwMode="auto">
          <a:xfrm>
            <a:off x="1042988" y="4267200"/>
            <a:ext cx="3962400" cy="2590800"/>
            <a:chOff x="3072" y="2544"/>
            <a:chExt cx="2496" cy="1632"/>
          </a:xfrm>
        </p:grpSpPr>
        <p:grpSp>
          <p:nvGrpSpPr>
            <p:cNvPr id="164873" name="Group 73"/>
            <p:cNvGrpSpPr>
              <a:grpSpLocks/>
            </p:cNvGrpSpPr>
            <p:nvPr/>
          </p:nvGrpSpPr>
          <p:grpSpPr bwMode="auto">
            <a:xfrm>
              <a:off x="3072" y="2544"/>
              <a:ext cx="2496" cy="1583"/>
              <a:chOff x="3072" y="2544"/>
              <a:chExt cx="2496" cy="1583"/>
            </a:xfrm>
          </p:grpSpPr>
          <p:grpSp>
            <p:nvGrpSpPr>
              <p:cNvPr id="164892" name="Group 74"/>
              <p:cNvGrpSpPr>
                <a:grpSpLocks/>
              </p:cNvGrpSpPr>
              <p:nvPr/>
            </p:nvGrpSpPr>
            <p:grpSpPr bwMode="auto">
              <a:xfrm>
                <a:off x="3072" y="2544"/>
                <a:ext cx="2495" cy="1583"/>
                <a:chOff x="3072" y="2544"/>
                <a:chExt cx="2495" cy="1583"/>
              </a:xfrm>
            </p:grpSpPr>
            <p:sp>
              <p:nvSpPr>
                <p:cNvPr id="164905" name="Rectangle 75"/>
                <p:cNvSpPr>
                  <a:spLocks noChangeArrowheads="1"/>
                </p:cNvSpPr>
                <p:nvPr/>
              </p:nvSpPr>
              <p:spPr bwMode="auto">
                <a:xfrm>
                  <a:off x="3072" y="3888"/>
                  <a:ext cx="2496" cy="240"/>
                </a:xfrm>
                <a:prstGeom prst="rect">
                  <a:avLst/>
                </a:prstGeom>
                <a:solidFill>
                  <a:srgbClr val="CC0099"/>
                </a:solidFill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906" name="Line 76"/>
                <p:cNvSpPr>
                  <a:spLocks noChangeShapeType="1"/>
                </p:cNvSpPr>
                <p:nvPr/>
              </p:nvSpPr>
              <p:spPr bwMode="auto">
                <a:xfrm>
                  <a:off x="3408" y="3888"/>
                  <a:ext cx="1" cy="240"/>
                </a:xfrm>
                <a:prstGeom prst="line">
                  <a:avLst/>
                </a:prstGeom>
                <a:noFill/>
                <a:ln w="9360">
                  <a:solidFill>
                    <a:srgbClr val="FFFFCC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64907" name="Group 77"/>
                <p:cNvGrpSpPr>
                  <a:grpSpLocks/>
                </p:cNvGrpSpPr>
                <p:nvPr/>
              </p:nvGrpSpPr>
              <p:grpSpPr bwMode="auto">
                <a:xfrm>
                  <a:off x="3072" y="2544"/>
                  <a:ext cx="2495" cy="1583"/>
                  <a:chOff x="3072" y="2544"/>
                  <a:chExt cx="2495" cy="1583"/>
                </a:xfrm>
              </p:grpSpPr>
              <p:grpSp>
                <p:nvGrpSpPr>
                  <p:cNvPr id="164908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072" y="2544"/>
                    <a:ext cx="2495" cy="1583"/>
                    <a:chOff x="3072" y="2544"/>
                    <a:chExt cx="2495" cy="1583"/>
                  </a:xfrm>
                </p:grpSpPr>
                <p:sp>
                  <p:nvSpPr>
                    <p:cNvPr id="164916" name="Rectangl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2544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17" name="Rectangl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216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18" name="Rectangl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72" y="3552"/>
                      <a:ext cx="2496" cy="240"/>
                    </a:xfrm>
                    <a:prstGeom prst="rect">
                      <a:avLst/>
                    </a:prstGeom>
                    <a:solidFill>
                      <a:srgbClr val="CC0099"/>
                    </a:solidFill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4919" name="Line 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0" name="Line 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1" name="Line 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08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2" name="Line 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3" name="Line 8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4" name="Line 8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5" name="Line 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2544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6" name="Line 8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7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8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216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29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0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1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2" name="Line 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552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3" name="Line 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0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4" name="Line 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272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5" name="Line 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936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6" y="3888"/>
                      <a:ext cx="1" cy="240"/>
                    </a:xfrm>
                    <a:prstGeom prst="line">
                      <a:avLst/>
                    </a:prstGeom>
                    <a:noFill/>
                    <a:ln w="9360">
                      <a:solidFill>
                        <a:srgbClr val="FFFFCC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64909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3072" y="2880"/>
                    <a:ext cx="2496" cy="240"/>
                  </a:xfrm>
                  <a:prstGeom prst="rect">
                    <a:avLst/>
                  </a:prstGeom>
                  <a:solidFill>
                    <a:srgbClr val="CC0099"/>
                  </a:solidFill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4910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3408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1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2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3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4704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4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5136" y="2880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4915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4272" y="3216"/>
                    <a:ext cx="1" cy="240"/>
                  </a:xfrm>
                  <a:prstGeom prst="line">
                    <a:avLst/>
                  </a:prstGeom>
                  <a:noFill/>
                  <a:ln w="9360">
                    <a:solidFill>
                      <a:srgbClr val="FFFFCC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64893" name="Text Box 107"/>
              <p:cNvSpPr txBox="1">
                <a:spLocks noChangeArrowheads="1"/>
              </p:cNvSpPr>
              <p:nvPr/>
            </p:nvSpPr>
            <p:spPr bwMode="auto">
              <a:xfrm>
                <a:off x="3072" y="2544"/>
                <a:ext cx="336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64894" name="Text Box 108"/>
              <p:cNvSpPr txBox="1">
                <a:spLocks noChangeArrowheads="1"/>
              </p:cNvSpPr>
              <p:nvPr/>
            </p:nvSpPr>
            <p:spPr bwMode="auto">
              <a:xfrm>
                <a:off x="3408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Б</a:t>
                </a:r>
              </a:p>
            </p:txBody>
          </p:sp>
          <p:sp>
            <p:nvSpPr>
              <p:cNvPr id="164895" name="Text Box 109"/>
              <p:cNvSpPr txBox="1">
                <a:spLocks noChangeArrowheads="1"/>
              </p:cNvSpPr>
              <p:nvPr/>
            </p:nvSpPr>
            <p:spPr bwMode="auto">
              <a:xfrm>
                <a:off x="3840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Ъ</a:t>
                </a:r>
              </a:p>
            </p:txBody>
          </p:sp>
          <p:sp>
            <p:nvSpPr>
              <p:cNvPr id="164896" name="Text Box 110"/>
              <p:cNvSpPr txBox="1">
                <a:spLocks noChangeArrowheads="1"/>
              </p:cNvSpPr>
              <p:nvPr/>
            </p:nvSpPr>
            <p:spPr bwMode="auto">
              <a:xfrm>
                <a:off x="4272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Е</a:t>
                </a:r>
              </a:p>
            </p:txBody>
          </p:sp>
          <p:sp>
            <p:nvSpPr>
              <p:cNvPr id="164897" name="Text Box 111"/>
              <p:cNvSpPr txBox="1">
                <a:spLocks noChangeArrowheads="1"/>
              </p:cNvSpPr>
              <p:nvPr/>
            </p:nvSpPr>
            <p:spPr bwMode="auto">
              <a:xfrm>
                <a:off x="4704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64898" name="Text Box 112"/>
              <p:cNvSpPr txBox="1">
                <a:spLocks noChangeArrowheads="1"/>
              </p:cNvSpPr>
              <p:nvPr/>
            </p:nvSpPr>
            <p:spPr bwMode="auto">
              <a:xfrm>
                <a:off x="5136" y="2544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Т</a:t>
                </a:r>
              </a:p>
            </p:txBody>
          </p:sp>
          <p:sp>
            <p:nvSpPr>
              <p:cNvPr id="164899" name="Text Box 113"/>
              <p:cNvSpPr txBox="1">
                <a:spLocks noChangeArrowheads="1"/>
              </p:cNvSpPr>
              <p:nvPr/>
            </p:nvSpPr>
            <p:spPr bwMode="auto">
              <a:xfrm>
                <a:off x="3072" y="2880"/>
                <a:ext cx="336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К</a:t>
                </a:r>
              </a:p>
            </p:txBody>
          </p:sp>
          <p:sp>
            <p:nvSpPr>
              <p:cNvPr id="164900" name="Text Box 114"/>
              <p:cNvSpPr txBox="1">
                <a:spLocks noChangeArrowheads="1"/>
              </p:cNvSpPr>
              <p:nvPr/>
            </p:nvSpPr>
            <p:spPr bwMode="auto">
              <a:xfrm>
                <a:off x="3408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У</a:t>
                </a:r>
              </a:p>
            </p:txBody>
          </p:sp>
          <p:sp>
            <p:nvSpPr>
              <p:cNvPr id="164901" name="Text Box 115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  <p:sp>
            <p:nvSpPr>
              <p:cNvPr id="164902" name="Text Box 116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С</a:t>
                </a:r>
              </a:p>
            </p:txBody>
          </p:sp>
          <p:sp>
            <p:nvSpPr>
              <p:cNvPr id="164903" name="Text Box 117"/>
              <p:cNvSpPr txBox="1">
                <a:spLocks noChangeArrowheads="1"/>
              </p:cNvSpPr>
              <p:nvPr/>
            </p:nvSpPr>
            <p:spPr bwMode="auto">
              <a:xfrm>
                <a:off x="4704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О</a:t>
                </a:r>
              </a:p>
            </p:txBody>
          </p:sp>
          <p:sp>
            <p:nvSpPr>
              <p:cNvPr id="164904" name="Text Box 118"/>
              <p:cNvSpPr txBox="1">
                <a:spLocks noChangeArrowheads="1"/>
              </p:cNvSpPr>
              <p:nvPr/>
            </p:nvSpPr>
            <p:spPr bwMode="auto">
              <a:xfrm>
                <a:off x="5136" y="2880"/>
                <a:ext cx="432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defTabSz="449263">
                  <a:buSzPct val="10000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ru-RU" sz="2400">
                    <a:solidFill>
                      <a:srgbClr val="FFFFCC"/>
                    </a:solidFill>
                    <a:latin typeface="Times New Roman" pitchFamily="18" charset="0"/>
                  </a:rPr>
                  <a:t>Р</a:t>
                </a:r>
              </a:p>
            </p:txBody>
          </p:sp>
        </p:grpSp>
        <p:sp>
          <p:nvSpPr>
            <p:cNvPr id="40055" name="Text Box 119"/>
            <p:cNvSpPr txBox="1">
              <a:spLocks noChangeArrowheads="1"/>
            </p:cNvSpPr>
            <p:nvPr/>
          </p:nvSpPr>
          <p:spPr bwMode="auto">
            <a:xfrm>
              <a:off x="3072" y="3216"/>
              <a:ext cx="336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40056" name="Text Box 120"/>
            <p:cNvSpPr txBox="1">
              <a:spLocks noChangeArrowheads="1"/>
            </p:cNvSpPr>
            <p:nvPr/>
          </p:nvSpPr>
          <p:spPr bwMode="auto">
            <a:xfrm>
              <a:off x="3408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Т</a:t>
              </a:r>
            </a:p>
          </p:txBody>
        </p:sp>
        <p:sp>
          <p:nvSpPr>
            <p:cNvPr id="40057" name="Text Box 121"/>
            <p:cNvSpPr txBox="1">
              <a:spLocks noChangeArrowheads="1"/>
            </p:cNvSpPr>
            <p:nvPr/>
          </p:nvSpPr>
          <p:spPr bwMode="auto">
            <a:xfrm>
              <a:off x="3840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40058" name="Text Box 122"/>
            <p:cNvSpPr txBox="1">
              <a:spLocks noChangeArrowheads="1"/>
            </p:cNvSpPr>
            <p:nvPr/>
          </p:nvSpPr>
          <p:spPr bwMode="auto">
            <a:xfrm>
              <a:off x="4272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Л</a:t>
              </a:r>
            </a:p>
          </p:txBody>
        </p:sp>
        <p:sp>
          <p:nvSpPr>
            <p:cNvPr id="40059" name="Text Box 123"/>
            <p:cNvSpPr txBox="1">
              <a:spLocks noChangeArrowheads="1"/>
            </p:cNvSpPr>
            <p:nvPr/>
          </p:nvSpPr>
          <p:spPr bwMode="auto">
            <a:xfrm>
              <a:off x="4704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40060" name="Text Box 124"/>
            <p:cNvSpPr txBox="1">
              <a:spLocks noChangeArrowheads="1"/>
            </p:cNvSpPr>
            <p:nvPr/>
          </p:nvSpPr>
          <p:spPr bwMode="auto">
            <a:xfrm>
              <a:off x="5136" y="3216"/>
              <a:ext cx="43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2400" b="1" i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Я</a:t>
              </a:r>
            </a:p>
          </p:txBody>
        </p:sp>
        <p:sp>
          <p:nvSpPr>
            <p:cNvPr id="164880" name="Text Box 125"/>
            <p:cNvSpPr txBox="1">
              <a:spLocks noChangeArrowheads="1"/>
            </p:cNvSpPr>
            <p:nvPr/>
          </p:nvSpPr>
          <p:spPr bwMode="auto">
            <a:xfrm>
              <a:off x="3072" y="3552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164881" name="Text Box 126"/>
            <p:cNvSpPr txBox="1">
              <a:spLocks noChangeArrowheads="1"/>
            </p:cNvSpPr>
            <p:nvPr/>
          </p:nvSpPr>
          <p:spPr bwMode="auto">
            <a:xfrm>
              <a:off x="3408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882" name="Text Box 127"/>
            <p:cNvSpPr txBox="1">
              <a:spLocks noChangeArrowheads="1"/>
            </p:cNvSpPr>
            <p:nvPr/>
          </p:nvSpPr>
          <p:spPr bwMode="auto">
            <a:xfrm>
              <a:off x="3840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64883" name="Text Box 128"/>
            <p:cNvSpPr txBox="1">
              <a:spLocks noChangeArrowheads="1"/>
            </p:cNvSpPr>
            <p:nvPr/>
          </p:nvSpPr>
          <p:spPr bwMode="auto">
            <a:xfrm>
              <a:off x="4272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64884" name="Text Box 129"/>
            <p:cNvSpPr txBox="1">
              <a:spLocks noChangeArrowheads="1"/>
            </p:cNvSpPr>
            <p:nvPr/>
          </p:nvSpPr>
          <p:spPr bwMode="auto">
            <a:xfrm>
              <a:off x="4704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885" name="Text Box 130"/>
            <p:cNvSpPr txBox="1">
              <a:spLocks noChangeArrowheads="1"/>
            </p:cNvSpPr>
            <p:nvPr/>
          </p:nvSpPr>
          <p:spPr bwMode="auto">
            <a:xfrm>
              <a:off x="5136" y="3552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64886" name="Text Box 131"/>
            <p:cNvSpPr txBox="1">
              <a:spLocks noChangeArrowheads="1"/>
            </p:cNvSpPr>
            <p:nvPr/>
          </p:nvSpPr>
          <p:spPr bwMode="auto">
            <a:xfrm>
              <a:off x="3072" y="3888"/>
              <a:ext cx="336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О</a:t>
              </a:r>
            </a:p>
          </p:txBody>
        </p:sp>
        <p:sp>
          <p:nvSpPr>
            <p:cNvPr id="164887" name="Text Box 132"/>
            <p:cNvSpPr txBox="1">
              <a:spLocks noChangeArrowheads="1"/>
            </p:cNvSpPr>
            <p:nvPr/>
          </p:nvSpPr>
          <p:spPr bwMode="auto">
            <a:xfrm>
              <a:off x="3408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Ш</a:t>
              </a:r>
            </a:p>
          </p:txBody>
        </p:sp>
        <p:sp>
          <p:nvSpPr>
            <p:cNvPr id="164888" name="Text Box 133"/>
            <p:cNvSpPr txBox="1">
              <a:spLocks noChangeArrowheads="1"/>
            </p:cNvSpPr>
            <p:nvPr/>
          </p:nvSpPr>
          <p:spPr bwMode="auto">
            <a:xfrm>
              <a:off x="3840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И</a:t>
              </a:r>
            </a:p>
          </p:txBody>
        </p:sp>
        <p:sp>
          <p:nvSpPr>
            <p:cNvPr id="164889" name="Text Box 134"/>
            <p:cNvSpPr txBox="1">
              <a:spLocks noChangeArrowheads="1"/>
            </p:cNvSpPr>
            <p:nvPr/>
          </p:nvSpPr>
          <p:spPr bwMode="auto">
            <a:xfrm>
              <a:off x="4272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Б</a:t>
              </a:r>
            </a:p>
          </p:txBody>
        </p:sp>
        <p:sp>
          <p:nvSpPr>
            <p:cNvPr id="164890" name="Text Box 135"/>
            <p:cNvSpPr txBox="1">
              <a:spLocks noChangeArrowheads="1"/>
            </p:cNvSpPr>
            <p:nvPr/>
          </p:nvSpPr>
          <p:spPr bwMode="auto">
            <a:xfrm>
              <a:off x="4704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164891" name="Text Box 136"/>
            <p:cNvSpPr txBox="1">
              <a:spLocks noChangeArrowheads="1"/>
            </p:cNvSpPr>
            <p:nvPr/>
          </p:nvSpPr>
          <p:spPr bwMode="auto">
            <a:xfrm>
              <a:off x="5136" y="3888"/>
              <a:ext cx="432" cy="2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400">
                  <a:solidFill>
                    <a:srgbClr val="FFFFCC"/>
                  </a:solidFill>
                  <a:latin typeface="Times New Roman" pitchFamily="18" charset="0"/>
                </a:rPr>
                <a:t>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Прямоугольник 1"/>
          <p:cNvSpPr>
            <a:spLocks noChangeArrowheads="1"/>
          </p:cNvSpPr>
          <p:nvPr/>
        </p:nvSpPr>
        <p:spPr bwMode="auto">
          <a:xfrm>
            <a:off x="900113" y="1382713"/>
            <a:ext cx="7488237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ru-RU" sz="2400" b="1">
                <a:solidFill>
                  <a:srgbClr val="FFFFCC"/>
                </a:solidFill>
                <a:cs typeface="Times New Roman" pitchFamily="18" charset="0"/>
              </a:rPr>
              <a:t>Мы поздравляем команду … с победой, остальные команды благодарим за участие и хотим напомнить слова Павла Антакольского: </a:t>
            </a:r>
            <a:endParaRPr lang="ru-RU" sz="2400" b="1">
              <a:solidFill>
                <a:srgbClr val="FFFFCC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118000"/>
              </a:lnSpc>
              <a:spcAft>
                <a:spcPts val="600"/>
              </a:spcAft>
            </a:pP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Продолжается век.</a:t>
            </a:r>
            <a:br>
              <a:rPr 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И другой приближается век.</a:t>
            </a:r>
            <a:br>
              <a:rPr 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По кремнистым вершинам</a:t>
            </a:r>
            <a:br>
              <a:rPr 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Взбираясь к опасным вершинам</a:t>
            </a:r>
            <a:br>
              <a:rPr 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Никогда, никогда, никогда</a:t>
            </a:r>
            <a:br>
              <a:rPr 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Не отдаст человек</a:t>
            </a:r>
            <a:br>
              <a:rPr 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Своего превосходства</a:t>
            </a:r>
            <a:br>
              <a:rPr lang="ru-RU" sz="2400" b="1">
                <a:solidFill>
                  <a:srgbClr val="FFFF00"/>
                </a:solidFill>
                <a:cs typeface="Times New Roman" pitchFamily="18" charset="0"/>
              </a:rPr>
            </a:br>
            <a:r>
              <a:rPr lang="ru-RU" sz="2400" b="1">
                <a:solidFill>
                  <a:srgbClr val="FFFF00"/>
                </a:solidFill>
                <a:cs typeface="Times New Roman" pitchFamily="18" charset="0"/>
              </a:rPr>
              <a:t>Умнейшим машинам.</a:t>
            </a:r>
            <a:endParaRPr lang="ru-RU" sz="2400" b="1">
              <a:solidFill>
                <a:srgbClr val="FFFF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8532813" y="1052513"/>
            <a:ext cx="431800" cy="720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88640"/>
            <a:ext cx="7344816" cy="2520280"/>
          </a:xfrm>
          <a:prstGeom prst="rect">
            <a:avLst/>
          </a:prstGeom>
          <a:noFill/>
        </p:spPr>
        <p:txBody>
          <a:bodyPr spcFirstLastPara="1">
            <a:prstTxWarp prst="textArchDown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kern="0" cap="all" dirty="0">
                <a:ln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СПАСИБО</a:t>
            </a:r>
            <a:r>
              <a:rPr lang="ru-RU" sz="7200" b="1" kern="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 </a:t>
            </a:r>
            <a:r>
              <a:rPr lang="ru-RU" sz="7200" b="1" kern="0" cap="all" dirty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ВСЕМ!</a:t>
            </a:r>
            <a:endParaRPr lang="en-US" sz="7200" b="1" kern="0" cap="all" dirty="0">
              <a:ln/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/>
              <a:ea typeface="Times New Roman"/>
            </a:endParaRPr>
          </a:p>
          <a:p>
            <a:pPr algn="ctr">
              <a:defRPr/>
            </a:pPr>
            <a:r>
              <a:rPr lang="ru-RU" sz="7200" b="1" kern="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 </a:t>
            </a:r>
            <a:r>
              <a:rPr lang="ru-RU" sz="7200" b="1" kern="0" cap="all" dirty="0">
                <a:ln/>
                <a:solidFill>
                  <a:srgbClr val="CC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ДО</a:t>
            </a:r>
            <a:r>
              <a:rPr lang="ru-RU" sz="7200" b="1" kern="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 </a:t>
            </a:r>
            <a:r>
              <a:rPr lang="ru-RU" sz="7200" b="1" kern="0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НОВЫХ</a:t>
            </a:r>
            <a:r>
              <a:rPr lang="ru-RU" sz="7200" b="1" kern="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 </a:t>
            </a:r>
            <a:r>
              <a:rPr lang="ru-RU" sz="7200" b="1" kern="0" cap="all" dirty="0">
                <a:ln/>
                <a:solidFill>
                  <a:srgbClr val="92D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/>
                <a:ea typeface="Times New Roman"/>
              </a:rPr>
              <a:t>ВСТРЕЧ!</a:t>
            </a:r>
            <a:endParaRPr lang="ru-RU" sz="7200" b="1" cap="all" dirty="0">
              <a:ln/>
              <a:solidFill>
                <a:srgbClr val="92D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6915" name="Прямоугольник 1"/>
          <p:cNvSpPr>
            <a:spLocks noChangeArrowheads="1"/>
          </p:cNvSpPr>
          <p:nvPr/>
        </p:nvSpPr>
        <p:spPr bwMode="auto">
          <a:xfrm>
            <a:off x="1763713" y="4437063"/>
            <a:ext cx="51847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Литература:</a:t>
            </a:r>
            <a:r>
              <a:rPr lang="ru-RU"/>
              <a:t> </a:t>
            </a:r>
          </a:p>
          <a:p>
            <a:r>
              <a:rPr lang="ru-RU"/>
              <a:t>СолдатоваТ.Б., ГусеваЕ.А., Сгибнева Е.П. С 60 Сценарии тематических вечеров и предметной неделифизики. 7-11класс(Серия “Школа радости”.)Ростов н/Д:Феникс,2002.-с.320.</a:t>
            </a:r>
          </a:p>
          <a:p>
            <a:r>
              <a:rPr lang="ru-RU"/>
              <a:t>Сайты интернет ресурса по физике, математике и информатике.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анимированные (11)">
  <a:themeElements>
    <a:clrScheme name="Default Design 13">
      <a:dk1>
        <a:srgbClr val="808080"/>
      </a:dk1>
      <a:lt1>
        <a:srgbClr val="FFFFFF"/>
      </a:lt1>
      <a:dk2>
        <a:srgbClr val="5E2420"/>
      </a:dk2>
      <a:lt2>
        <a:srgbClr val="FFFFFF"/>
      </a:lt2>
      <a:accent1>
        <a:srgbClr val="D29F29"/>
      </a:accent1>
      <a:accent2>
        <a:srgbClr val="C04527"/>
      </a:accent2>
      <a:accent3>
        <a:srgbClr val="B6ACAB"/>
      </a:accent3>
      <a:accent4>
        <a:srgbClr val="DADADA"/>
      </a:accent4>
      <a:accent5>
        <a:srgbClr val="E5CDAC"/>
      </a:accent5>
      <a:accent6>
        <a:srgbClr val="AE3E22"/>
      </a:accent6>
      <a:hlink>
        <a:srgbClr val="B89749"/>
      </a:hlink>
      <a:folHlink>
        <a:srgbClr val="B58346"/>
      </a:folHlink>
    </a:clrScheme>
    <a:fontScheme name="Default Design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08080"/>
        </a:dk1>
        <a:lt1>
          <a:srgbClr val="FFFFFF"/>
        </a:lt1>
        <a:dk2>
          <a:srgbClr val="5E2420"/>
        </a:dk2>
        <a:lt2>
          <a:srgbClr val="FFFFFF"/>
        </a:lt2>
        <a:accent1>
          <a:srgbClr val="D29F29"/>
        </a:accent1>
        <a:accent2>
          <a:srgbClr val="C04527"/>
        </a:accent2>
        <a:accent3>
          <a:srgbClr val="B6ACAB"/>
        </a:accent3>
        <a:accent4>
          <a:srgbClr val="DADADA"/>
        </a:accent4>
        <a:accent5>
          <a:srgbClr val="E5CDAC"/>
        </a:accent5>
        <a:accent6>
          <a:srgbClr val="AE3E22"/>
        </a:accent6>
        <a:hlink>
          <a:srgbClr val="B89749"/>
        </a:hlink>
        <a:folHlink>
          <a:srgbClr val="B5834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5C1F00"/>
        </a:dk1>
        <a:lt1>
          <a:srgbClr val="FFFFFF"/>
        </a:lt1>
        <a:dk2>
          <a:srgbClr val="5E2420"/>
        </a:dk2>
        <a:lt2>
          <a:srgbClr val="FFFFFF"/>
        </a:lt2>
        <a:accent1>
          <a:srgbClr val="713E39"/>
        </a:accent1>
        <a:accent2>
          <a:srgbClr val="BE7960"/>
        </a:accent2>
        <a:accent3>
          <a:srgbClr val="B6ACAB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3302</Words>
  <Application>Microsoft Office PowerPoint</Application>
  <PresentationFormat>Экран (4:3)</PresentationFormat>
  <Paragraphs>692</Paragraphs>
  <Slides>94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19</vt:i4>
      </vt:variant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94</vt:i4>
      </vt:variant>
    </vt:vector>
  </HeadingPairs>
  <TitlesOfParts>
    <vt:vector size="127" baseType="lpstr">
      <vt:lpstr>Arial</vt:lpstr>
      <vt:lpstr>Calibri</vt:lpstr>
      <vt:lpstr>Verdana</vt:lpstr>
      <vt:lpstr>Wingdings 2</vt:lpstr>
      <vt:lpstr>Constantia</vt:lpstr>
      <vt:lpstr>Wingdings</vt:lpstr>
      <vt:lpstr>Garamond</vt:lpstr>
      <vt:lpstr>Candara</vt:lpstr>
      <vt:lpstr>Symbol</vt:lpstr>
      <vt:lpstr>Lucida Sans Unicode</vt:lpstr>
      <vt:lpstr>Wingdings 3</vt:lpstr>
      <vt:lpstr>Trebuchet MS</vt:lpstr>
      <vt:lpstr>Georgia</vt:lpstr>
      <vt:lpstr>Book Antiqua</vt:lpstr>
      <vt:lpstr>Century Gothic</vt:lpstr>
      <vt:lpstr>Times New Roman</vt:lpstr>
      <vt:lpstr>High Tower Text</vt:lpstr>
      <vt:lpstr>Arial Rounded MT Bold</vt:lpstr>
      <vt:lpstr>Century Schoolbook</vt:lpstr>
      <vt:lpstr>Тема Office</vt:lpstr>
      <vt:lpstr>1_Тема Office</vt:lpstr>
      <vt:lpstr>2_Тема Office</vt:lpstr>
      <vt:lpstr>Аспект</vt:lpstr>
      <vt:lpstr>Кутюр</vt:lpstr>
      <vt:lpstr>анимированные (11)</vt:lpstr>
      <vt:lpstr>Волна</vt:lpstr>
      <vt:lpstr>Открытая</vt:lpstr>
      <vt:lpstr>Воздушный поток</vt:lpstr>
      <vt:lpstr>Официальная</vt:lpstr>
      <vt:lpstr>1_Аспект</vt:lpstr>
      <vt:lpstr>Аптека</vt:lpstr>
      <vt:lpstr>Microsoft Equation 3.0</vt:lpstr>
      <vt:lpstr>Формула</vt:lpstr>
      <vt:lpstr>Слайд 1</vt:lpstr>
      <vt:lpstr> I тур</vt:lpstr>
      <vt:lpstr>Физика 10</vt:lpstr>
      <vt:lpstr>Физика 20</vt:lpstr>
      <vt:lpstr>Физика 30</vt:lpstr>
      <vt:lpstr>Физика 40</vt:lpstr>
      <vt:lpstr>Физика 50</vt:lpstr>
      <vt:lpstr>Физика 60</vt:lpstr>
      <vt:lpstr>Физика 70</vt:lpstr>
      <vt:lpstr>Физика 80</vt:lpstr>
      <vt:lpstr>Математика 10</vt:lpstr>
      <vt:lpstr>Математика 20</vt:lpstr>
      <vt:lpstr>Математика 30</vt:lpstr>
      <vt:lpstr>Математика 40</vt:lpstr>
      <vt:lpstr>Математика 50</vt:lpstr>
      <vt:lpstr>Математика 60</vt:lpstr>
      <vt:lpstr>Математика 70</vt:lpstr>
      <vt:lpstr>Математика 80</vt:lpstr>
      <vt:lpstr>Информатика 10</vt:lpstr>
      <vt:lpstr>Информатика 20</vt:lpstr>
      <vt:lpstr>Информатика 30</vt:lpstr>
      <vt:lpstr>Информатика 40</vt:lpstr>
      <vt:lpstr>Информатика 50</vt:lpstr>
      <vt:lpstr>Информатика 60</vt:lpstr>
      <vt:lpstr>Информатика 70 </vt:lpstr>
      <vt:lpstr>Информатика 80</vt:lpstr>
      <vt:lpstr> II тур</vt:lpstr>
      <vt:lpstr>Физика 10</vt:lpstr>
      <vt:lpstr>           Физика 20</vt:lpstr>
      <vt:lpstr>Физика 30</vt:lpstr>
      <vt:lpstr>Физика 40</vt:lpstr>
      <vt:lpstr>Физика 50</vt:lpstr>
      <vt:lpstr>Физика 60</vt:lpstr>
      <vt:lpstr>Физика 70</vt:lpstr>
      <vt:lpstr>Физика 80</vt:lpstr>
      <vt:lpstr> </vt:lpstr>
      <vt:lpstr>Математика 20</vt:lpstr>
      <vt:lpstr>Математика 30</vt:lpstr>
      <vt:lpstr>Математика 40</vt:lpstr>
      <vt:lpstr>Математика 50</vt:lpstr>
      <vt:lpstr>Математика 60</vt:lpstr>
      <vt:lpstr>Математика 70</vt:lpstr>
      <vt:lpstr>Математика 80</vt:lpstr>
      <vt:lpstr>Информатика 10 </vt:lpstr>
      <vt:lpstr>Информатика 20</vt:lpstr>
      <vt:lpstr>Информатика 30</vt:lpstr>
      <vt:lpstr>Информатика 40</vt:lpstr>
      <vt:lpstr>Информатика 50</vt:lpstr>
      <vt:lpstr>Информатика 60</vt:lpstr>
      <vt:lpstr>Информатика 70</vt:lpstr>
      <vt:lpstr>Информатика 80</vt:lpstr>
      <vt:lpstr> III тур</vt:lpstr>
      <vt:lpstr>Физика 10</vt:lpstr>
      <vt:lpstr>Физика 20</vt:lpstr>
      <vt:lpstr>Физика 30</vt:lpstr>
      <vt:lpstr> </vt:lpstr>
      <vt:lpstr>Физика 50</vt:lpstr>
      <vt:lpstr>Физика 60</vt:lpstr>
      <vt:lpstr>Физика 70</vt:lpstr>
      <vt:lpstr>Физика 80</vt:lpstr>
      <vt:lpstr>Математика 10</vt:lpstr>
      <vt:lpstr>Математика 20</vt:lpstr>
      <vt:lpstr>Математика 30</vt:lpstr>
      <vt:lpstr>Математика 40</vt:lpstr>
      <vt:lpstr>Математика 50</vt:lpstr>
      <vt:lpstr>Математика 60</vt:lpstr>
      <vt:lpstr>Математика 70</vt:lpstr>
      <vt:lpstr>Математика 80</vt:lpstr>
      <vt:lpstr>Информатика 10 </vt:lpstr>
      <vt:lpstr>Информатика 20 </vt:lpstr>
      <vt:lpstr>Информатика 30 </vt:lpstr>
      <vt:lpstr>Информатика 40 </vt:lpstr>
      <vt:lpstr>Информатика 50 </vt:lpstr>
      <vt:lpstr>Информатика 60 </vt:lpstr>
      <vt:lpstr>Информатика 70 </vt:lpstr>
      <vt:lpstr>Информатика 80 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Игра со зрителями</vt:lpstr>
      <vt:lpstr>Слайд 93</vt:lpstr>
      <vt:lpstr>Слайд 94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75</cp:revision>
  <dcterms:modified xsi:type="dcterms:W3CDTF">2012-12-06T06:31:27Z</dcterms:modified>
</cp:coreProperties>
</file>