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8"/>
  </p:notesMasterIdLst>
  <p:sldIdLst>
    <p:sldId id="256" r:id="rId2"/>
    <p:sldId id="307" r:id="rId3"/>
    <p:sldId id="328" r:id="rId4"/>
    <p:sldId id="309" r:id="rId5"/>
    <p:sldId id="312" r:id="rId6"/>
    <p:sldId id="314" r:id="rId7"/>
    <p:sldId id="318" r:id="rId8"/>
    <p:sldId id="319" r:id="rId9"/>
    <p:sldId id="320" r:id="rId10"/>
    <p:sldId id="322" r:id="rId11"/>
    <p:sldId id="323" r:id="rId12"/>
    <p:sldId id="367" r:id="rId13"/>
    <p:sldId id="325" r:id="rId14"/>
    <p:sldId id="361" r:id="rId15"/>
    <p:sldId id="363" r:id="rId16"/>
    <p:sldId id="299" r:id="rId17"/>
    <p:sldId id="339" r:id="rId18"/>
    <p:sldId id="340" r:id="rId19"/>
    <p:sldId id="341" r:id="rId20"/>
    <p:sldId id="342" r:id="rId21"/>
    <p:sldId id="343" r:id="rId22"/>
    <p:sldId id="345" r:id="rId23"/>
    <p:sldId id="346" r:id="rId24"/>
    <p:sldId id="347" r:id="rId25"/>
    <p:sldId id="368" r:id="rId26"/>
    <p:sldId id="371" r:id="rId27"/>
    <p:sldId id="372" r:id="rId28"/>
    <p:sldId id="369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37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97BD-D68D-47F0-9495-71779402B02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43EB-3BA3-4B6E-9A97-9E10257D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8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3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f02c2e594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f02c2e594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14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f02c2e59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f02c2e59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88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f02c2e594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f02c2e594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90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f02c2e594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f02c2e594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4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f02c2e59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f02c2e59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84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f02c2e594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f02c2e594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89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f02c2e594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f02c2e594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64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f02c2e594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f02c2e594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1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3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0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29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7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62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9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8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12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0629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4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4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DF25-A34A-4570-9EF4-3DBF066E673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E7569B-8692-4BC3-9085-2BE6CE28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9.xml"/><Relationship Id="rId5" Type="http://schemas.openxmlformats.org/officeDocument/2006/relationships/image" Target="../media/image1.png"/><Relationship Id="rId4" Type="http://schemas.openxmlformats.org/officeDocument/2006/relationships/hyperlink" Target="https://cabinet.ruobr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ruobr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7" Type="http://schemas.openxmlformats.org/officeDocument/2006/relationships/slide" Target="slide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emschool7.ru/" TargetMode="External"/><Relationship Id="rId2" Type="http://schemas.openxmlformats.org/officeDocument/2006/relationships/hyperlink" Target="mailto:school7@list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abinet.ruobr.r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DAE21-AF7D-4F74-8BED-4988C359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820411"/>
            <a:ext cx="8915399" cy="21391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Порядок приема на обучение по общеобразовательным программам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0A95D5-D34C-42D8-BE86-22D87AC8D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621" y="4374776"/>
            <a:ext cx="6148637" cy="1210236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Приказ </a:t>
            </a:r>
            <a:r>
              <a:rPr lang="ru-RU" altLang="ru-RU" b="1" dirty="0" err="1">
                <a:solidFill>
                  <a:schemeClr val="accent5">
                    <a:lumMod val="50000"/>
                  </a:schemeClr>
                </a:solidFill>
              </a:rPr>
              <a:t>Минпросвещения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 России «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Об утверждении Порядка приема на обучение по образовательным программам начального общего, основного общего и среднего общего образования» № 458 от 02 сентября 2020 г.</a:t>
            </a:r>
          </a:p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08.10.2021 N 707 "О внесении изменений в Приказ Министерства просвещения Российской Федерации от 2 сентября 2020 г. N 458 "Об утверждении Порядка приема на обучение по образовательным программам начального общего, основного общего и среднего общего образования" (Зарегистрировано в Минюсте России 10.11.2021 N 65743)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544823-5724-4B13-B3BB-AFE99E04EF08}"/>
              </a:ext>
            </a:extLst>
          </p:cNvPr>
          <p:cNvSpPr txBox="1"/>
          <p:nvPr/>
        </p:nvSpPr>
        <p:spPr>
          <a:xfrm>
            <a:off x="7717872" y="5687736"/>
            <a:ext cx="378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Директор МБОУ «СОШ № 7»</a:t>
            </a:r>
          </a:p>
          <a:p>
            <a:r>
              <a:rPr lang="ru-RU" dirty="0"/>
              <a:t>Лямина Анна Владимировна</a:t>
            </a:r>
          </a:p>
        </p:txBody>
      </p:sp>
      <p:pic>
        <p:nvPicPr>
          <p:cNvPr id="6" name="Google Shape;131;p13">
            <a:extLst>
              <a:ext uri="{FF2B5EF4-FFF2-40B4-BE49-F238E27FC236}">
                <a16:creationId xmlns:a16="http://schemas.microsoft.com/office/drawing/2014/main" xmlns="" id="{758D2DB7-1430-4F82-8677-EDFB5C9C9D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5629" y="0"/>
            <a:ext cx="1546371" cy="155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13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Заголовок 3"/>
          <p:cNvSpPr txBox="1">
            <a:spLocks/>
          </p:cNvSpPr>
          <p:nvPr/>
        </p:nvSpPr>
        <p:spPr bwMode="auto">
          <a:xfrm>
            <a:off x="1981200" y="113506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795464"/>
            <a:ext cx="8440650" cy="41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Документы</a:t>
            </a:r>
            <a:r>
              <a:rPr lang="ru-RU" alt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(обязаны показать оригинал)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копия </a:t>
            </a:r>
            <a:r>
              <a:rPr lang="ru-RU" altLang="ru-RU" dirty="0">
                <a:solidFill>
                  <a:srgbClr val="C00000"/>
                </a:solidFill>
              </a:rPr>
              <a:t>удостоверения личности </a:t>
            </a:r>
            <a:r>
              <a:rPr lang="ru-RU" altLang="ru-RU" dirty="0"/>
              <a:t>ребенка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копия удостоверения </a:t>
            </a:r>
            <a:r>
              <a:rPr lang="ru-RU" altLang="ru-RU" dirty="0">
                <a:solidFill>
                  <a:srgbClr val="C00000"/>
                </a:solidFill>
              </a:rPr>
              <a:t>личности представителя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(/родителя/совершеннолетнего)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копия </a:t>
            </a:r>
            <a:r>
              <a:rPr lang="ru-RU" altLang="ru-RU" dirty="0">
                <a:solidFill>
                  <a:srgbClr val="C00000"/>
                </a:solidFill>
              </a:rPr>
              <a:t>свидетельство о рождении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(или документа о родстве)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dirty="0"/>
              <a:t>: копия </a:t>
            </a:r>
            <a:r>
              <a:rPr lang="ru-RU" altLang="ru-RU" dirty="0">
                <a:solidFill>
                  <a:srgbClr val="C00000"/>
                </a:solidFill>
              </a:rPr>
              <a:t>подтверждения опеки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(если применимо)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(при преимуществе территориального приема)</a:t>
            </a:r>
            <a:r>
              <a:rPr lang="ru-RU" altLang="ru-RU" dirty="0"/>
              <a:t> копия </a:t>
            </a:r>
            <a:r>
              <a:rPr lang="ru-RU" altLang="ru-RU" dirty="0">
                <a:solidFill>
                  <a:srgbClr val="C00000"/>
                </a:solidFill>
              </a:rPr>
              <a:t>регистрации</a:t>
            </a:r>
            <a:r>
              <a:rPr lang="ru-RU" altLang="ru-RU" dirty="0"/>
              <a:t> ребенка, 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добавлено</a:t>
            </a:r>
            <a:r>
              <a:rPr lang="ru-RU" altLang="ru-RU" dirty="0"/>
              <a:t>:  </a:t>
            </a:r>
            <a:r>
              <a:rPr lang="ru-RU" altLang="ru-RU" dirty="0">
                <a:solidFill>
                  <a:srgbClr val="C00000"/>
                </a:solidFill>
              </a:rPr>
              <a:t>справка о приёме </a:t>
            </a:r>
            <a:r>
              <a:rPr lang="ru-RU" altLang="ru-RU" dirty="0"/>
              <a:t>документов на прописку.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5DC3B5-3F76-42B3-9BBF-F1B3FA767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3"/>
          <p:cNvSpPr txBox="1">
            <a:spLocks/>
          </p:cNvSpPr>
          <p:nvPr/>
        </p:nvSpPr>
        <p:spPr bwMode="auto">
          <a:xfrm>
            <a:off x="1781969" y="30455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853967" y="1182848"/>
            <a:ext cx="9236280" cy="56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Документы</a:t>
            </a:r>
            <a:r>
              <a:rPr lang="ru-RU" alt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(обязаны показать оригинал)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(если преимущества приема) </a:t>
            </a:r>
            <a:r>
              <a:rPr lang="ru-RU" altLang="ru-RU" dirty="0"/>
              <a:t>справка с </a:t>
            </a:r>
            <a:r>
              <a:rPr lang="ru-RU" altLang="ru-RU" dirty="0">
                <a:solidFill>
                  <a:srgbClr val="C00000"/>
                </a:solidFill>
              </a:rPr>
              <a:t>места работы родителей</a:t>
            </a:r>
            <a:r>
              <a:rPr lang="ru-RU" altLang="ru-RU" dirty="0"/>
              <a:t>/представителей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копия </a:t>
            </a:r>
            <a:r>
              <a:rPr lang="ru-RU" altLang="ru-RU" dirty="0">
                <a:solidFill>
                  <a:srgbClr val="C00000"/>
                </a:solidFill>
              </a:rPr>
              <a:t>заключения ПМПК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(при наличии, </a:t>
            </a:r>
            <a:r>
              <a:rPr lang="ru-RU" alt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психолого-медико-педагогической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комиссии)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(поступление в среднюю школу) </a:t>
            </a:r>
            <a:r>
              <a:rPr lang="ru-RU" altLang="ru-RU" dirty="0">
                <a:solidFill>
                  <a:srgbClr val="C00000"/>
                </a:solidFill>
              </a:rPr>
              <a:t>аттестат</a:t>
            </a:r>
            <a:r>
              <a:rPr lang="ru-RU" altLang="ru-RU" dirty="0"/>
              <a:t> об основного общем образовании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(не граждане) </a:t>
            </a:r>
            <a:r>
              <a:rPr lang="ru-RU" altLang="ru-RU" dirty="0"/>
              <a:t>подтверждение </a:t>
            </a:r>
            <a:r>
              <a:rPr lang="ru-RU" altLang="ru-RU" dirty="0">
                <a:solidFill>
                  <a:srgbClr val="C00000"/>
                </a:solidFill>
              </a:rPr>
              <a:t>легальности</a:t>
            </a:r>
            <a:r>
              <a:rPr lang="ru-RU" altLang="ru-RU" dirty="0"/>
              <a:t> пребывания ребенка в стране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altLang="ru-RU" b="1" dirty="0">
                <a:solidFill>
                  <a:srgbClr val="008000"/>
                </a:solidFill>
              </a:rPr>
              <a:t>изменено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ранее – родителя</a:t>
            </a:r>
            <a:r>
              <a:rPr lang="ru-RU" altLang="ru-RU" dirty="0"/>
              <a:t>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(документы на иностранных языках) </a:t>
            </a:r>
            <a:r>
              <a:rPr lang="ru-RU" altLang="ru-RU" dirty="0"/>
              <a:t>с заверенным </a:t>
            </a:r>
            <a:r>
              <a:rPr lang="ru-RU" altLang="ru-RU" dirty="0">
                <a:solidFill>
                  <a:srgbClr val="C00000"/>
                </a:solidFill>
              </a:rPr>
              <a:t>переводом</a:t>
            </a:r>
            <a:r>
              <a:rPr lang="ru-RU" altLang="ru-RU" dirty="0"/>
              <a:t> (для не граждан)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1783C9-0753-40E6-8D51-D67B7FCF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C37BA-9288-4412-B51F-ACD2EEBC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093" y="246606"/>
            <a:ext cx="7524197" cy="651017"/>
          </a:xfrm>
        </p:spPr>
        <p:txBody>
          <a:bodyPr/>
          <a:lstStyle/>
          <a:p>
            <a:pPr algn="ctr"/>
            <a:r>
              <a:rPr lang="ru-RU" b="1" dirty="0"/>
              <a:t>Заявление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B42CC4B-19FE-454A-A19D-8F98E7EF6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4" t="18355" r="10536" b="5932"/>
          <a:stretch/>
        </p:blipFill>
        <p:spPr>
          <a:xfrm>
            <a:off x="2207541" y="1144229"/>
            <a:ext cx="8405769" cy="5565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4C4C10-F887-403A-A2C6-0F606513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3"/>
          <p:cNvSpPr txBox="1">
            <a:spLocks/>
          </p:cNvSpPr>
          <p:nvPr/>
        </p:nvSpPr>
        <p:spPr bwMode="auto">
          <a:xfrm>
            <a:off x="1981200" y="113506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853967"/>
            <a:ext cx="9405384" cy="378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Подтверждение получения</a:t>
            </a:r>
            <a:endParaRPr lang="ru-RU" alt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rgbClr val="C00000"/>
                </a:solidFill>
              </a:rPr>
              <a:t>расписка</a:t>
            </a:r>
            <a:r>
              <a:rPr lang="ru-RU" altLang="ru-RU" dirty="0"/>
              <a:t> = «документ, подтверждающий регистрацию заявления и документов» с номером заявления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29 Порядка)</a:t>
            </a:r>
            <a:endParaRPr lang="ru-RU" altLang="ru-RU" sz="1500" dirty="0"/>
          </a:p>
          <a:p>
            <a:pPr marL="4763" indent="-4763">
              <a:spcBef>
                <a:spcPts val="24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	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97C3A5-8F78-4EEB-B1CF-76A057531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4BE8B4-F675-41FF-93F3-0A6368705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5" t="18729" r="50252" b="42252"/>
          <a:stretch/>
        </p:blipFill>
        <p:spPr>
          <a:xfrm>
            <a:off x="3948418" y="3083383"/>
            <a:ext cx="5061358" cy="3571524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1781969" y="40371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900" b="1" dirty="0"/>
              <a:t>Когда не принимают</a:t>
            </a: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2743200" y="1795464"/>
            <a:ext cx="7080250" cy="24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-635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«Отсутствие мест» – </a:t>
            </a:r>
            <a:r>
              <a:rPr lang="ru-RU" altLang="ru-RU" sz="2000" b="1" dirty="0">
                <a:solidFill>
                  <a:srgbClr val="C00000"/>
                </a:solidFill>
              </a:rPr>
              <a:t>единственное</a:t>
            </a:r>
            <a:r>
              <a:rPr lang="ru-RU" altLang="ru-RU" sz="2000" b="1" dirty="0"/>
              <a:t> основание</a:t>
            </a:r>
            <a:endParaRPr lang="ru-RU" alt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3181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dirty="0"/>
              <a:t>Если не хватает свободных мест – обращайтесь в муниципальный или региональный </a:t>
            </a:r>
            <a:r>
              <a:rPr lang="ru-RU" altLang="ru-RU" dirty="0">
                <a:solidFill>
                  <a:srgbClr val="C00000"/>
                </a:solidFill>
              </a:rPr>
              <a:t>орган управления </a:t>
            </a:r>
            <a:r>
              <a:rPr lang="ru-RU" altLang="ru-RU" dirty="0"/>
              <a:t>образованием 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3B13CB-3111-45E1-9A26-F24BCE9E0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1781969" y="354888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900" b="1" dirty="0"/>
              <a:t>Когда не принимают</a:t>
            </a: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090570"/>
            <a:ext cx="9480884" cy="576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-635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Превышение </a:t>
            </a:r>
            <a:r>
              <a:rPr lang="ru-RU" altLang="ru-RU" sz="2000" b="1" dirty="0" err="1"/>
              <a:t>СанПин</a:t>
            </a:r>
            <a:endParaRPr lang="ru-RU" altLang="ru-RU" sz="2000" b="1" dirty="0"/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Вместимость </a:t>
            </a:r>
            <a:r>
              <a:rPr lang="ru-RU" altLang="ru-RU" sz="1200" dirty="0">
                <a:solidFill>
                  <a:srgbClr val="C00000"/>
                </a:solidFill>
              </a:rPr>
              <a:t>кабинетов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(свободной площади без мебели)</a:t>
            </a:r>
            <a:r>
              <a:rPr lang="ru-RU" altLang="ru-RU" sz="1200" dirty="0"/>
              <a:t>: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1 ученик на 2,5м</a:t>
            </a:r>
            <a:r>
              <a:rPr lang="ru-RU" altLang="ru-RU" sz="1200" baseline="30000" dirty="0"/>
              <a:t>2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(«фронтальные» занятия)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1 ученик на 3,5м</a:t>
            </a:r>
            <a:r>
              <a:rPr lang="ru-RU" altLang="ru-RU" sz="1200" baseline="30000" dirty="0"/>
              <a:t>2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(групповые, индивидуальные занятия)</a:t>
            </a:r>
            <a:r>
              <a:rPr lang="ru-RU" altLang="ru-RU" sz="1200" dirty="0"/>
              <a:t> 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Размер классов продленного дня при </a:t>
            </a:r>
            <a:r>
              <a:rPr lang="ru-RU" altLang="ru-RU" sz="1200" dirty="0">
                <a:solidFill>
                  <a:srgbClr val="C00000"/>
                </a:solidFill>
              </a:rPr>
              <a:t>ОВЗ</a:t>
            </a:r>
            <a:r>
              <a:rPr lang="ru-RU" altLang="ru-RU" sz="1200" dirty="0"/>
              <a:t>: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расстройства </a:t>
            </a:r>
            <a:r>
              <a:rPr lang="ru-RU" altLang="ru-RU" sz="1200" dirty="0">
                <a:solidFill>
                  <a:srgbClr val="C00000"/>
                </a:solidFill>
              </a:rPr>
              <a:t>аутистического</a:t>
            </a:r>
            <a:r>
              <a:rPr lang="ru-RU" altLang="ru-RU" sz="1200" dirty="0"/>
              <a:t> спектра: 8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сложные</a:t>
            </a:r>
            <a:r>
              <a:rPr lang="ru-RU" altLang="ru-RU" sz="1200" dirty="0"/>
              <a:t> дефекты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(с тяжелыми множественными нарушениями развития)</a:t>
            </a:r>
            <a:r>
              <a:rPr lang="ru-RU" altLang="ru-RU" sz="1200" dirty="0"/>
              <a:t>: 5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глухие</a:t>
            </a:r>
            <a:r>
              <a:rPr lang="ru-RU" altLang="ru-RU" sz="1200" dirty="0"/>
              <a:t>: 6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слабослышащие</a:t>
            </a:r>
            <a:r>
              <a:rPr lang="ru-RU" altLang="ru-RU" sz="1200" dirty="0"/>
              <a:t>, позднооглохшие с дефектами речи из-за нарушения слуха: 10 человек (легкое недоразвитие) / 6 человек (глубокое)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слепые</a:t>
            </a:r>
            <a:r>
              <a:rPr lang="ru-RU" altLang="ru-RU" sz="1200" dirty="0"/>
              <a:t>: 8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слабовидящие</a:t>
            </a:r>
            <a:r>
              <a:rPr lang="ru-RU" altLang="ru-RU" sz="1200" dirty="0"/>
              <a:t>: 12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тяжелые </a:t>
            </a:r>
            <a:r>
              <a:rPr lang="ru-RU" altLang="ru-RU" sz="1200" dirty="0">
                <a:solidFill>
                  <a:srgbClr val="C00000"/>
                </a:solidFill>
              </a:rPr>
              <a:t>нарушения речи</a:t>
            </a:r>
            <a:r>
              <a:rPr lang="ru-RU" altLang="ru-RU" sz="1200" dirty="0"/>
              <a:t>: 12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нарушения </a:t>
            </a:r>
            <a:r>
              <a:rPr lang="ru-RU" altLang="ru-RU" sz="1200" dirty="0">
                <a:solidFill>
                  <a:srgbClr val="C00000"/>
                </a:solidFill>
              </a:rPr>
              <a:t>опорно-двигательного</a:t>
            </a:r>
            <a:r>
              <a:rPr lang="ru-RU" altLang="ru-RU" sz="1200" dirty="0"/>
              <a:t> аппарата: 10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задержка </a:t>
            </a:r>
            <a:r>
              <a:rPr lang="ru-RU" altLang="ru-RU" sz="1200" dirty="0">
                <a:solidFill>
                  <a:srgbClr val="C00000"/>
                </a:solidFill>
              </a:rPr>
              <a:t>психического</a:t>
            </a:r>
            <a:r>
              <a:rPr lang="ru-RU" altLang="ru-RU" sz="1200" dirty="0"/>
              <a:t> развития:  12 человек</a:t>
            </a: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умственная отсталость (</a:t>
            </a:r>
            <a:r>
              <a:rPr lang="ru-RU" altLang="ru-RU" sz="1200" dirty="0">
                <a:solidFill>
                  <a:srgbClr val="C00000"/>
                </a:solidFill>
              </a:rPr>
              <a:t>интеллектуальные</a:t>
            </a:r>
            <a:r>
              <a:rPr lang="ru-RU" altLang="ru-RU" sz="1200" dirty="0"/>
              <a:t> нарушения): 12 человек</a:t>
            </a:r>
          </a:p>
          <a:p>
            <a:pPr marL="989013" indent="-457200">
              <a:spcBef>
                <a:spcPts val="1800"/>
              </a:spcBef>
              <a:spcAft>
                <a:spcPts val="1800"/>
              </a:spcAft>
              <a:buFont typeface="Symbol" pitchFamily="18" charset="2"/>
              <a:buChar char="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Инклюзивное</a:t>
            </a:r>
            <a:r>
              <a:rPr lang="ru-RU" altLang="ru-RU" sz="1200" dirty="0"/>
              <a:t> обучение: не более 3 учеников с ОВЗ на класс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E06973-FF07-4FA5-AFA8-20FD2FC3A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2997870" y="312943"/>
            <a:ext cx="693569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95985"/>
              </p:ext>
            </p:extLst>
          </p:nvPr>
        </p:nvGraphicFramePr>
        <p:xfrm>
          <a:off x="1975413" y="1677880"/>
          <a:ext cx="8980608" cy="5080299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4476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4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ru-RU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200" b="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России от 22.01.2014 № 32)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(Приказ </a:t>
                      </a:r>
                      <a:r>
                        <a:rPr lang="ru-RU" sz="1200" b="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России от 22.01.2014 № 32)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Кого принимают в 1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/>
                        <a:t>Первоочередники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преимущественники</a:t>
                      </a:r>
                      <a:r>
                        <a:rPr lang="ru-RU" sz="1200" dirty="0"/>
                        <a:t> и проживающие подают заявления с 1 февраля по 30</a:t>
                      </a:r>
                      <a:r>
                        <a:rPr lang="ru-RU" sz="1200" baseline="0" dirty="0"/>
                        <a:t> июня (п. 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Зачисляют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7 рабочих дней после приема документов.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/>
                        <a:t>Первоочередники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преимущественники</a:t>
                      </a:r>
                      <a:r>
                        <a:rPr lang="ru-RU" sz="1200" dirty="0"/>
                        <a:t> и проживающие подают заявления  </a:t>
                      </a:r>
                      <a:r>
                        <a:rPr lang="ru-RU" sz="1200" b="1" dirty="0"/>
                        <a:t>с 1 апреля по 30 июня</a:t>
                      </a:r>
                      <a:r>
                        <a:rPr lang="ru-RU" sz="1200" dirty="0"/>
                        <a:t> (в 1 класс)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Акт о приёме: через 3 дня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конца приёма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(п. 17 Порядка)</a:t>
                      </a:r>
                    </a:p>
                  </a:txBody>
                  <a:tcPr marL="61301" marR="613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 проживающие: с 1 июля по 5 сентября, также 7 рабочих дней на зачисление</a:t>
                      </a:r>
                    </a:p>
                  </a:txBody>
                  <a:tcPr marL="61301" marR="61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Не проживающие подают заявление</a:t>
                      </a:r>
                      <a:r>
                        <a:rPr lang="ru-RU" sz="1200" b="1" dirty="0"/>
                        <a:t>: с 6 июля по 5 сентября</a:t>
                      </a:r>
                      <a:r>
                        <a:rPr lang="ru-RU" sz="1200" dirty="0"/>
                        <a:t> (в 1 класс), </a:t>
                      </a:r>
                      <a:r>
                        <a:rPr lang="ru-RU" sz="1200" b="1" dirty="0"/>
                        <a:t>5 дней </a:t>
                      </a:r>
                      <a:r>
                        <a:rPr lang="ru-RU" sz="1200" dirty="0"/>
                        <a:t>на зачисление после приёма документов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Привилегированные категории (и территориальный принцип)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Акт о закреплении территории: не позднее 1 февраля (без сроков размещения)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Акт о закреплении территории: не позднее 15 марта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+10 дней на размещение в интернете (п. 6 Порядка)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В один приказ собраны все «</a:t>
                      </a:r>
                      <a:r>
                        <a:rPr lang="ru-RU" sz="1200" dirty="0" err="1"/>
                        <a:t>внеочередники</a:t>
                      </a:r>
                      <a:r>
                        <a:rPr lang="ru-RU" sz="1200" dirty="0"/>
                        <a:t>» и «</a:t>
                      </a:r>
                      <a:r>
                        <a:rPr lang="ru-RU" sz="1200" dirty="0" err="1"/>
                        <a:t>первоочередники</a:t>
                      </a:r>
                      <a:r>
                        <a:rPr lang="ru-RU" sz="1200" dirty="0"/>
                        <a:t>» из других актов (п. 9 Порядка)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Отдельно добавлены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«</a:t>
                      </a:r>
                      <a:r>
                        <a:rPr lang="ru-RU" sz="1200" dirty="0" err="1"/>
                        <a:t>преимущественники</a:t>
                      </a:r>
                      <a:r>
                        <a:rPr lang="ru-RU" sz="1200" dirty="0"/>
                        <a:t>»: братья/сестры и кадеты (п. 12 Порядка)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C32E38-E3CE-471F-AC8A-888343D05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071194" y="303953"/>
            <a:ext cx="530883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3192"/>
              </p:ext>
            </p:extLst>
          </p:nvPr>
        </p:nvGraphicFramePr>
        <p:xfrm>
          <a:off x="2722034" y="2025522"/>
          <a:ext cx="8401768" cy="3715165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4187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4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Общие принципы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 адаптированную программу – с согласия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+ с согласия обучающегося, если есть 18 лет (п. 13)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Размещение информации о наличии свободных мест в 1 классе (для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непроживающих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) до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 июля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Размещение на стенде, на сайте или в СМИ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Размещение информации о наличии свободных мест в 1 классе (для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непроживающих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) до </a:t>
                      </a: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5 июля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Не нужно размещать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в СМИ,</a:t>
                      </a:r>
                      <a:r>
                        <a:rPr lang="ru-RU" sz="1100" baseline="0" dirty="0">
                          <a:latin typeface="+mn-lt"/>
                          <a:ea typeface="Calibri"/>
                          <a:cs typeface="Times New Roman"/>
                        </a:rPr>
                        <a:t> т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олько на стенде или сайте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Через 10 дней после акта о закреплении – информировать о том, сколько всего мест в первых классах (п. 16)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Приём не в первый класс или перевод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 информации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Приём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течение всего года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, при наличии мест (п. 14 Порядка)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График для приёма документов (п. 15)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требуется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921B33-C7BD-40C6-BD57-3C7C62CF0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013046" y="649289"/>
            <a:ext cx="523333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975414" y="1874520"/>
          <a:ext cx="7500395" cy="3051289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7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2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Заявление на прием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Приём по заявлению родителя, законного представителя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+ по заявлению поступающего, если есть 18 лет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 (п. 22)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Личное заявление (без конкретизации)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Можно в форме электронного документа (п. 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Личное заявление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Почта с уведомлением о вручении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Электронная форма (сайт школы,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емэйл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и пр.)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Порталы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госуслуг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мунуслуг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Школа проверяет достоверность, соответствие, может запрашивать у госорганов информацию.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(п. 23 Порядка)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1D72B6-77A5-4A32-904A-679BCFBAF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2929156" y="413610"/>
            <a:ext cx="46293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54767"/>
              </p:ext>
            </p:extLst>
          </p:nvPr>
        </p:nvGraphicFramePr>
        <p:xfrm>
          <a:off x="2789146" y="2050689"/>
          <a:ext cx="7824164" cy="4140388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899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4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pPr indent="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(п. 9 Порядка)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(п. 24 Порядка)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В заявлении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а) фамилия, имя, отчество (последнее - при наличии) ребенка;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фамилия, имя, отчество (при наличии) ребенка или поступающего;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б) дата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 место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рождения ребенка;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дата рождения ребенка или поступающего;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в) фамилия, имя, отчество (последнее - при наличии) родителей (законных представителей) ребенка;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фамилия, имя, отчество (при наличии) родителя(ей) (законного(ых) представителя(ей) ребенка;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7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г) адрес места жительства ребенка, его родителей (законных представителей);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адрес места жительства и (или) адрес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места пребывания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ребенка или поступающего;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адрес места жительства и (или) адрес </a:t>
                      </a:r>
                      <a:r>
                        <a:rPr lang="ru-RU" sz="1100" b="1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места пребывания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родителя(ей) (законного(ых) представителя(ей) ребенка;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д) </a:t>
                      </a:r>
                      <a:r>
                        <a:rPr lang="ru-RU" sz="11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контактные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телефоны родителей (законных представителей) ребенка.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адрес(а) электронной почты</a:t>
                      </a: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, номер(а) телефона(ов) (при наличии) родителя(ей) (законного(ых) представителя(ей) ребенка или поступающего;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наличие права внеочередного, первоочередного или преимущественного приема;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7F576D-8F10-4741-A2D0-5B09E068F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3"/>
          <p:cNvSpPr txBox="1">
            <a:spLocks/>
          </p:cNvSpPr>
          <p:nvPr/>
        </p:nvSpPr>
        <p:spPr bwMode="auto">
          <a:xfrm>
            <a:off x="1561750" y="303953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Общие принципы приёма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1970089" y="922789"/>
            <a:ext cx="9195658" cy="57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Равный</a:t>
            </a:r>
            <a:r>
              <a:rPr lang="ru-RU" altLang="ru-RU" sz="1200" dirty="0">
                <a:solidFill>
                  <a:srgbClr val="1C1C1C"/>
                </a:solidFill>
              </a:rPr>
              <a:t> для всех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(кроме отдельных привилегированных)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Общедоступный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(для государственных и муниципальных школ)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Территориальный</a:t>
            </a:r>
            <a:r>
              <a:rPr lang="ru-RU" altLang="ru-RU" sz="1200" dirty="0"/>
              <a:t> принцип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altLang="ru-RU" sz="1200" dirty="0"/>
              <a:t>Согласование адаптации программы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Приём на адаптированную программу – только с согласия родители и на основании рекомендации ПМПК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ru-RU" altLang="ru-RU" sz="1200" dirty="0"/>
              <a:t> Информационно </a:t>
            </a:r>
            <a:r>
              <a:rPr lang="ru-RU" altLang="ru-RU" sz="1200" dirty="0">
                <a:solidFill>
                  <a:srgbClr val="C00000"/>
                </a:solidFill>
              </a:rPr>
              <a:t>открытый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Объявления перед приёмом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Если есть конкурс, о нём должны знать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(как и о его итогах)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200" b="1" dirty="0">
                <a:solidFill>
                  <a:srgbClr val="008000"/>
                </a:solidFill>
              </a:rPr>
              <a:t>Обновления 2021: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Публикация свободных мест в 1 классе:</a:t>
            </a:r>
          </a:p>
          <a:p>
            <a:pPr marL="144621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через </a:t>
            </a:r>
            <a:r>
              <a:rPr lang="ru-RU" altLang="ru-RU" sz="1200" dirty="0">
                <a:solidFill>
                  <a:srgbClr val="CC0000"/>
                </a:solidFill>
              </a:rPr>
              <a:t>10 дней </a:t>
            </a:r>
            <a:r>
              <a:rPr lang="ru-RU" altLang="ru-RU" sz="1200" dirty="0"/>
              <a:t>после акта о закреплении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(общее число), (п. 16 Порядка)</a:t>
            </a:r>
          </a:p>
          <a:p>
            <a:pPr marL="144621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200" dirty="0"/>
              <a:t>до </a:t>
            </a:r>
            <a:r>
              <a:rPr lang="ru-RU" altLang="ru-RU" sz="1200" dirty="0">
                <a:solidFill>
                  <a:srgbClr val="CC0000"/>
                </a:solidFill>
              </a:rPr>
              <a:t>5 июля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(осталось для </a:t>
            </a:r>
            <a:r>
              <a:rPr lang="ru-RU" alt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непроживающих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вместо 1 июля)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Публикация в СМИ больше не подходит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(только стенд, сайт)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b="1" dirty="0">
                <a:solidFill>
                  <a:srgbClr val="008000"/>
                </a:solidFill>
              </a:rPr>
              <a:t>Обновления 2021: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если есть 18 лет, с согласия обучающегося.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3ED260-E774-41C7-973A-EAB425499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475139" y="698836"/>
            <a:ext cx="5241721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90109"/>
              </p:ext>
            </p:extLst>
          </p:nvPr>
        </p:nvGraphicFramePr>
        <p:xfrm>
          <a:off x="2520698" y="2520473"/>
          <a:ext cx="9089665" cy="2814925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4530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9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28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потребность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согласие родителя(ей) (законного(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ых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согласие поступающего, достигшего возраста восемнадцати лет, на обучение по адаптированной образовательной программе (в случае необходимости обучения указанного поступающего по адаптированной образовательной программе);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9BBF99-8B66-4CF3-847D-DDF2A1131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129917" y="448922"/>
            <a:ext cx="51913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8693"/>
              </p:ext>
            </p:extLst>
          </p:nvPr>
        </p:nvGraphicFramePr>
        <p:xfrm>
          <a:off x="2835479" y="1874521"/>
          <a:ext cx="7777831" cy="4267063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876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1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10.1. При приеме на обучение по имеющим государственную аккредитацию образовательным программам начального общего и основного общего образования выбор языка образования, изучаемых родного языка из числа языков народов Российской Федерации, в том числе русского языка как родного языка, государственных языков республик Российской Федерации осуществляется по заявлениям родителей (законных представителей) детей.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язык образования (в случае получения образования на родном языке из числа языков народов Российской Федерации или на иностранном языке);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государственный язык республики Российской Федерации (в случае предоставления общеобразовательной организацией возможности изучения государственного языка республики Российской Федерации);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21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факт ознакомления родителя(ей) (законного(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 представителя(ей)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1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согласие родителя(ей) (законного(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представителя(ей) ребенка или поступающего на обработку персональных данных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732708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DE1B8-7910-4AF5-80E0-8DCCFC150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175039" y="571446"/>
            <a:ext cx="495649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49119"/>
              </p:ext>
            </p:extLst>
          </p:nvPr>
        </p:nvGraphicFramePr>
        <p:xfrm>
          <a:off x="3175039" y="2226857"/>
          <a:ext cx="7500395" cy="3722890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7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2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Документы на прием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Документы (п. 9 Порядка)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Документы (п. 26 Порядка)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 подаче заявления при себе иметь оригинал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Предоставляют</a:t>
                      </a:r>
                      <a:r>
                        <a:rPr lang="ru-RU" sz="1100" baseline="0" dirty="0">
                          <a:latin typeface="Calibri"/>
                          <a:ea typeface="Times New Roman"/>
                          <a:cs typeface="Times New Roman"/>
                        </a:rPr>
                        <a:t> копии, о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бязаны показать оригиналы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документа, удостоверяющего личность родителя (законного представителя),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либо оригинала документа, удостоверяющего личность иностранного гражданина и лица без гражданства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копия документа, удостоверяющего личность родителя (законного представителя) ребенка или поступающего;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первого класса, для проживающих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оригинал свидетельства о рождении ребенка или документ, подтверждающий родство заявителя,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копию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свидетельства о рождении ребенка или документа, подтверждающего родство заявителя;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не проживающих: свидетельство о рождении ребенка.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копию документа, подтверждающего установление опеки или попечительства (при необходимости)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DCE58F-D02F-44E5-8AB6-C571081DC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634530" y="421999"/>
            <a:ext cx="4922939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48784"/>
              </p:ext>
            </p:extLst>
          </p:nvPr>
        </p:nvGraphicFramePr>
        <p:xfrm>
          <a:off x="2889814" y="1866131"/>
          <a:ext cx="7500395" cy="3649112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7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2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свидетельство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о регистрации ребенка по месту жительства или по месту пребывания на закрепленной территории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или документ, содержащий сведения о регистрации ребенка по месту жительства или по месту пребывания на закрепленной территории;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копию документа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о регистрации ребенка или поступающего по месту жительства или по месту пребывания на закрепленной территории или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справку о приеме документов для оформления регистрации по месту жительства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справку с места работы родителя(ей) (законного(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ых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 представителя(ей) ребенка (при наличии права внеочередного или первоочередного приема на обучение);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 приеме в ОООД для получения среднего общего образования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представляется аттестат об основном общем образовании установленного образца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(п. 11)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При приеме на обучение по образовательным программам среднего общего образования представляется аттестат об основном общем образовании, выданный в установленном порядке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копию заключения ПМПК</a:t>
                      </a:r>
                      <a:r>
                        <a:rPr lang="ru-RU" sz="1100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(при наличии)</a:t>
                      </a:r>
                      <a:r>
                        <a:rPr lang="ru-RU" sz="1100" baseline="0" dirty="0">
                          <a:latin typeface="+mn-lt"/>
                          <a:ea typeface="Times New Roman"/>
                          <a:cs typeface="Times New Roman"/>
                        </a:rPr>
                        <a:t> (п. 26)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05FC60-9ABE-4145-A4C9-BB413EADC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3122102" y="287775"/>
            <a:ext cx="4948106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25475"/>
            <a:r>
              <a:rPr lang="ru-RU" altLang="ru-RU" sz="2900" b="1" dirty="0"/>
              <a:t>Изменения Порядка</a:t>
            </a:r>
            <a:endParaRPr lang="ru-RU" alt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03379"/>
              </p:ext>
            </p:extLst>
          </p:nvPr>
        </p:nvGraphicFramePr>
        <p:xfrm>
          <a:off x="3275708" y="2226859"/>
          <a:ext cx="7500395" cy="2136411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7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2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Раньше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Теперь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Иностранцы: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документ, подтверждающий родство заявителя (или законность представления прав ребенка), документ, подтверждающий </a:t>
                      </a:r>
                      <a:r>
                        <a:rPr lang="ru-RU" sz="1100" b="1" dirty="0">
                          <a:solidFill>
                            <a:srgbClr val="CC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право заявителя на пребывание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в Российской Федерации (п. 9)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Родитель(и) (законный(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ые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) представитель(и) ребенка, являющегося иностранным гражданином или лицом без гражданства, дополнительно предъявляет(ют) документ, подтверждающий родство заявителя(ей) (или законность представления прав ребенка), и документ, подтверждающий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право ребенка на пребывание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в Российской Федерации</a:t>
                      </a:r>
                      <a:r>
                        <a:rPr lang="ru-RU" sz="1100" baseline="0" dirty="0">
                          <a:latin typeface="+mn-lt"/>
                          <a:ea typeface="Calibri"/>
                          <a:cs typeface="Times New Roman"/>
                        </a:rPr>
                        <a:t>(п. 26)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Регистрация документов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31882"/>
              </p:ext>
            </p:extLst>
          </p:nvPr>
        </p:nvGraphicFramePr>
        <p:xfrm>
          <a:off x="3275708" y="4363270"/>
          <a:ext cx="7500395" cy="1289998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3738326">
                  <a:extLst>
                    <a:ext uri="{9D8B030D-6E8A-4147-A177-3AD203B41FA5}">
                      <a16:colId xmlns:a16="http://schemas.microsoft.com/office/drawing/2014/main" xmlns="" val="3320679511"/>
                    </a:ext>
                  </a:extLst>
                </a:gridCol>
                <a:gridCol w="3762069">
                  <a:extLst>
                    <a:ext uri="{9D8B030D-6E8A-4147-A177-3AD203B41FA5}">
                      <a16:colId xmlns:a16="http://schemas.microsoft.com/office/drawing/2014/main" xmlns="" val="2934752977"/>
                    </a:ext>
                  </a:extLst>
                </a:gridCol>
              </a:tblGrid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Регистрация документов –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расписка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(п. 18)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Документ о регистрации заявления и документов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документ (та же расписка); в любом случае информация о номере заявления (п. 29 Порядка)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8703637"/>
                  </a:ext>
                </a:extLst>
              </a:tr>
              <a:tr h="393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Зачисление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6863879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всех, кроме первоклассников –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дней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(распорядительный акт о приёме) (п. 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Для всех, кроме первоклассников –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дней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после получения заявления для того, чтобы издать распорядительный акт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3264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72E93-1036-48D1-AB9D-7BD7DEABE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969703" y="1560352"/>
            <a:ext cx="6656968" cy="23908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38976"/>
            </a:pPr>
            <a:r>
              <a:rPr lang="ru" sz="3387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ПРИЁМ ДОКУМЕНТОВ В 1 КЛАСС </a:t>
            </a:r>
            <a:endParaRPr sz="1947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0000"/>
              </a:lnSpc>
              <a:spcBef>
                <a:spcPts val="1867"/>
              </a:spcBef>
              <a:buClr>
                <a:srgbClr val="000000"/>
              </a:buClr>
              <a:buSzPct val="38976"/>
            </a:pPr>
            <a:r>
              <a:rPr lang="ru" sz="3387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МБОУ «СОШ №7» </a:t>
            </a:r>
            <a:endParaRPr sz="1947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0000"/>
              </a:lnSpc>
              <a:spcBef>
                <a:spcPts val="1867"/>
              </a:spcBef>
              <a:buClr>
                <a:srgbClr val="000000"/>
              </a:buClr>
              <a:buSzPct val="38976"/>
            </a:pPr>
            <a:r>
              <a:rPr lang="ru" sz="3387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 УЧЕБНЫЙ ГОД</a:t>
            </a:r>
            <a:endParaRPr sz="3627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801" y="4435567"/>
            <a:ext cx="3057668" cy="203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5629" y="0"/>
            <a:ext cx="1546371" cy="166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5">
            <a:alphaModFix/>
          </a:blip>
          <a:srcRect l="-3340" t="-4630" r="3340" b="4630"/>
          <a:stretch/>
        </p:blipFill>
        <p:spPr>
          <a:xfrm>
            <a:off x="4105634" y="4358000"/>
            <a:ext cx="4252125" cy="209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74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9D9CA-3FBE-40E6-8939-F415CC18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du.gov.ru/uploads/media/photo/2020/09/23/4c4015c7669524213c3e_2000x.jpg">
            <a:extLst>
              <a:ext uri="{FF2B5EF4-FFF2-40B4-BE49-F238E27FC236}">
                <a16:creationId xmlns:a16="http://schemas.microsoft.com/office/drawing/2014/main" xmlns="" id="{9B14FA07-2608-41ED-88BC-DF352CAE2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55" y="251412"/>
            <a:ext cx="8988932" cy="63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1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0AC57-FC8E-4F63-B1AD-A10ED63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Муниципальное бюджетное общеобразовательное учреждение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«Средняя общеобразовательная школа № 7»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1DC86EF-020F-46E7-8D62-A4323AE17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5270"/>
              </p:ext>
            </p:extLst>
          </p:nvPr>
        </p:nvGraphicFramePr>
        <p:xfrm>
          <a:off x="2716306" y="1534791"/>
          <a:ext cx="8678605" cy="4826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105">
                  <a:extLst>
                    <a:ext uri="{9D8B030D-6E8A-4147-A177-3AD203B41FA5}">
                      <a16:colId xmlns:a16="http://schemas.microsoft.com/office/drawing/2014/main" xmlns="" val="508577121"/>
                    </a:ext>
                  </a:extLst>
                </a:gridCol>
                <a:gridCol w="5745500">
                  <a:extLst>
                    <a:ext uri="{9D8B030D-6E8A-4147-A177-3AD203B41FA5}">
                      <a16:colId xmlns:a16="http://schemas.microsoft.com/office/drawing/2014/main" xmlns="" val="2624505150"/>
                    </a:ext>
                  </a:extLst>
                </a:gridCol>
              </a:tblGrid>
              <a:tr h="39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просп. Ленина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1, 3, 11, 13, 15, 19, 21, 23, 27, 29, 31, 37, 39, 39а, 39б, 41, 41а, 41б, 43, 45, 45а, 47, 49, 51, 51а, 53, 55б, 57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4492067"/>
                  </a:ext>
                </a:extLst>
              </a:tr>
              <a:tr h="39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Мичурина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33, 35, 37, 37а, 39, 41, 41а, 55, 56, 57, 57а, 58, 58 к1, 58 к3, 114, 116, 116а, 132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0280678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пер. Мичурина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5, 5а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2295434"/>
                  </a:ext>
                </a:extLst>
              </a:tr>
              <a:tr h="39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Пролетарская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номера: №№ 3, 3а, 5, 7, 9 четные номера: №№ 4, 6, 8, 12, 14, 16, 18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5928887"/>
                  </a:ext>
                </a:extLst>
              </a:tr>
              <a:tr h="39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Сарыгина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34, 34а, 40, 42,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частный сектор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8743566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Чкалова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16, 17, 18, 19, 20, 23, 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6661660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Малая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4а, 6, 8, 10, 12, 14, 14а, 18, 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5140996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Рукавишникова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36, 37, 38, 39, 40, 42, 43, 44, 45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8835154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Мостовая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Чапаева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9686363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Сибиряков–Гвардейцев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четные номера: №№ 68–106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2759718"/>
                  </a:ext>
                </a:extLst>
              </a:tr>
              <a:tr h="213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Искитимская Набережная 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101–132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2908837"/>
                  </a:ext>
                </a:extLst>
              </a:tr>
              <a:tr h="21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Киевская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номера: №№ 1–27, четные номера: №№ 2–26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283336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Фрунзе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 №№ 1–19, 23–31, 35, 39, 41, 43, 43а, 45, 49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5964826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пер. Фрунзе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3, 5, 7, 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8547406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Гвардейская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номера: №№ 1–27, четные номера: №№ 2–26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480251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пер. Гвардейский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1, 2, 3, 4, 6, 7, 8, 9, 10, 11, 13, 15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561582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Гагарина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номера: №№ 1–11, четные номера: №№ 2–16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1624389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пер. Киевский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нечетные номера: №№ 1–25, четные номера: №№ 2–26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3595731"/>
                  </a:ext>
                </a:extLst>
              </a:tr>
              <a:tr h="19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Мартемьянова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№№ 62–72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5991149"/>
                  </a:ext>
                </a:extLst>
              </a:tr>
              <a:tr h="2747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5 класса: ул. Муромцева, ул. Докучаева, ул. </a:t>
                      </a:r>
                      <a:r>
                        <a:rPr lang="ru-RU" sz="1200" dirty="0" err="1">
                          <a:effectLst/>
                        </a:rPr>
                        <a:t>Пчелобаза</a:t>
                      </a:r>
                      <a:r>
                        <a:rPr lang="ru-RU" sz="1200" dirty="0">
                          <a:effectLst/>
                        </a:rPr>
                        <a:t>, ул. Механизаторов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1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37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476767" y="484667"/>
            <a:ext cx="9256800" cy="15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lnSpc>
                <a:spcPct val="85000"/>
              </a:lnSpc>
            </a:pPr>
            <a:r>
              <a:rPr lang="ru" sz="4000" b="1" dirty="0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Инструкция по записи </a:t>
            </a:r>
            <a:endParaRPr sz="4000" b="1" dirty="0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lnSpc>
                <a:spcPct val="85000"/>
              </a:lnSpc>
              <a:buClr>
                <a:srgbClr val="3F3F3F"/>
              </a:buClr>
              <a:buSzPts val="4800"/>
            </a:pPr>
            <a:r>
              <a:rPr lang="ru" sz="4000" b="1" dirty="0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ребенка в 1 класс</a:t>
            </a:r>
            <a:endParaRPr sz="1867" b="1" dirty="0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b="328"/>
          <a:stretch/>
        </p:blipFill>
        <p:spPr>
          <a:xfrm>
            <a:off x="2494274" y="2240201"/>
            <a:ext cx="2732476" cy="2964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5461933" y="1953582"/>
            <a:ext cx="6499600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917" indent="-152396" algn="ctr">
              <a:lnSpc>
                <a:spcPct val="90000"/>
              </a:lnSpc>
              <a:buClr>
                <a:srgbClr val="0000FF"/>
              </a:buClr>
              <a:buSzPts val="1800"/>
              <a:buFont typeface="Calibri"/>
              <a:buChar char=" "/>
            </a:pPr>
            <a:r>
              <a:rPr lang="ru" sz="2400" dirty="0">
                <a:latin typeface="Bookman Old Style"/>
                <a:ea typeface="Bookman Old Style"/>
                <a:cs typeface="Bookman Old Style"/>
                <a:sym typeface="Bookman Old Style"/>
              </a:rPr>
              <a:t>         Запись для детей, проживающих на     закрепленной территории доступна с 01.04.2022 года по 30.06.2022. </a:t>
            </a:r>
            <a:endParaRPr sz="2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21917" indent="-152396" algn="ctr">
              <a:lnSpc>
                <a:spcPct val="90000"/>
              </a:lnSpc>
              <a:buClr>
                <a:srgbClr val="0000FF"/>
              </a:buClr>
              <a:buSzPts val="1800"/>
              <a:buFont typeface="Bookman Old Style"/>
              <a:buChar char=" "/>
            </a:pPr>
            <a:endParaRPr sz="2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21917" indent="-152396" algn="ctr">
              <a:buClr>
                <a:srgbClr val="0000FF"/>
              </a:buClr>
              <a:buSzPts val="1800"/>
              <a:buFont typeface="Calibri"/>
              <a:buChar char=" "/>
            </a:pPr>
            <a:r>
              <a:rPr lang="ru" sz="2400" dirty="0">
                <a:latin typeface="Bookman Old Style"/>
                <a:ea typeface="Bookman Old Style"/>
                <a:cs typeface="Bookman Old Style"/>
                <a:sym typeface="Bookman Old Style"/>
              </a:rPr>
              <a:t>              Запись для детей, НЕ проживающих на закрепленной территории</a:t>
            </a: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1917" indent="-152396" algn="ctr">
              <a:buClr>
                <a:srgbClr val="0000FF"/>
              </a:buClr>
              <a:buSzPts val="1800"/>
              <a:buFont typeface="Calibri"/>
              <a:buChar char=" "/>
            </a:pPr>
            <a:r>
              <a:rPr lang="ru" sz="2400" dirty="0">
                <a:latin typeface="Bookman Old Style"/>
                <a:ea typeface="Bookman Old Style"/>
                <a:cs typeface="Bookman Old Style"/>
                <a:sym typeface="Bookman Old Style"/>
              </a:rPr>
              <a:t>с 06.07.2022 по 05.09.2022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5226750" y="2416066"/>
            <a:ext cx="755600" cy="41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5226750" y="4198232"/>
            <a:ext cx="755600" cy="41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142;p14">
            <a:hlinkClick r:id="" action="ppaction://hlinkshowjump?jump=nextslide"/>
          </p:cNvPr>
          <p:cNvSpPr/>
          <p:nvPr/>
        </p:nvSpPr>
        <p:spPr>
          <a:xfrm>
            <a:off x="4393533" y="5204431"/>
            <a:ext cx="75680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ts val="4400"/>
            </a:pPr>
            <a:endParaRPr sz="5333" b="1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9925" y="0"/>
            <a:ext cx="1362075" cy="151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>
            <a:hlinkClick r:id="" action="ppaction://hlinkshowjump?jump=nextslide"/>
          </p:cNvPr>
          <p:cNvSpPr/>
          <p:nvPr/>
        </p:nvSpPr>
        <p:spPr>
          <a:xfrm>
            <a:off x="3394942" y="5587831"/>
            <a:ext cx="6499600" cy="983566"/>
          </a:xfrm>
          <a:prstGeom prst="bevel">
            <a:avLst>
              <a:gd name="adj" fmla="val 12500"/>
            </a:avLst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НАЧАТЬ ИЗУЧЕНИЕ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>
            <a:hlinkClick r:id="" action="ppaction://hlinkshowjump?jump=nextslide"/>
          </p:cNvPr>
          <p:cNvSpPr/>
          <p:nvPr/>
        </p:nvSpPr>
        <p:spPr>
          <a:xfrm>
            <a:off x="2949308" y="226234"/>
            <a:ext cx="3443200" cy="1692800"/>
          </a:xfrm>
          <a:prstGeom prst="bevel">
            <a:avLst>
              <a:gd name="adj" fmla="val 12500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" sz="1600" b="1" dirty="0">
                <a:solidFill>
                  <a:srgbClr val="0000FF"/>
                </a:solidFill>
              </a:rPr>
              <a:t>   ОБЩАЯ ИНФОРМАЦИЯ</a:t>
            </a:r>
            <a:endParaRPr sz="1600" b="1" dirty="0">
              <a:solidFill>
                <a:srgbClr val="0000FF"/>
              </a:solidFill>
            </a:endParaRPr>
          </a:p>
        </p:txBody>
      </p:sp>
      <p:sp>
        <p:nvSpPr>
          <p:cNvPr id="150" name="Google Shape;150;p15">
            <a:hlinkClick r:id="rId3" action="ppaction://hlinksldjump"/>
          </p:cNvPr>
          <p:cNvSpPr/>
          <p:nvPr/>
        </p:nvSpPr>
        <p:spPr>
          <a:xfrm>
            <a:off x="6705750" y="249234"/>
            <a:ext cx="3443200" cy="1646800"/>
          </a:xfrm>
          <a:prstGeom prst="bevel">
            <a:avLst>
              <a:gd name="adj" fmla="val 12500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" sz="1467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 action="ppaction://hlinksldjump"/>
              </a:rPr>
              <a:t>КАК ПОДАТЬ ЗАЯВЛЕНИЕ</a:t>
            </a:r>
            <a:endParaRPr sz="1467" b="1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1" name="Google Shape;151;p15">
            <a:hlinkClick r:id="rId4" action="ppaction://hlinksldjump"/>
          </p:cNvPr>
          <p:cNvSpPr/>
          <p:nvPr/>
        </p:nvSpPr>
        <p:spPr>
          <a:xfrm>
            <a:off x="3848858" y="2482425"/>
            <a:ext cx="3443200" cy="1646800"/>
          </a:xfrm>
          <a:prstGeom prst="bevel">
            <a:avLst>
              <a:gd name="adj" fmla="val 12500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152;p15">
            <a:hlinkClick r:id="rId5" action="ppaction://hlinksldjump"/>
          </p:cNvPr>
          <p:cNvSpPr/>
          <p:nvPr/>
        </p:nvSpPr>
        <p:spPr>
          <a:xfrm>
            <a:off x="7812325" y="2452132"/>
            <a:ext cx="3443200" cy="1646800"/>
          </a:xfrm>
          <a:prstGeom prst="bevel">
            <a:avLst>
              <a:gd name="adj" fmla="val 12500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" sz="1467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 action="ppaction://hlinksldjump"/>
              </a:rPr>
              <a:t>КАК ОФОРМИТЬ УСЛУГУ ЧЕРЕЗ ПОРТАЛ </a:t>
            </a:r>
            <a:endParaRPr sz="1467" b="1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  <a:hlinkClick r:id="rId5" action="ppaction://hlinksldjump"/>
            </a:endParaRPr>
          </a:p>
          <a:p>
            <a:pPr algn="ctr">
              <a:lnSpc>
                <a:spcPct val="85000"/>
              </a:lnSpc>
            </a:pPr>
            <a:r>
              <a:rPr lang="ru" sz="1467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 action="ppaction://hlinksldjump"/>
              </a:rPr>
              <a:t>“Госуслуги”</a:t>
            </a:r>
            <a:endParaRPr sz="2800" dirty="0"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1351" y="-1"/>
            <a:ext cx="1390650" cy="164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4048125" y="2677350"/>
            <a:ext cx="3000375" cy="11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" sz="1600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 action="ppaction://hlinksldjump"/>
              </a:rPr>
              <a:t>КАК ОФОРМИТЬ</a:t>
            </a:r>
            <a:endParaRPr sz="267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  <a:hlinkClick r:id="rId4" action="ppaction://hlinksldjump"/>
            </a:endParaRPr>
          </a:p>
          <a:p>
            <a:pPr algn="ctr">
              <a:lnSpc>
                <a:spcPct val="93000"/>
              </a:lnSpc>
            </a:pPr>
            <a:r>
              <a:rPr lang="ru" sz="1600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 action="ppaction://hlinksldjump"/>
              </a:rPr>
              <a:t> УСЛУГУ ЧЕРЕЗ ПОРТАЛ</a:t>
            </a:r>
            <a:endParaRPr sz="267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  <a:hlinkClick r:id="rId4" action="ppaction://hlinksldjump"/>
            </a:endParaRPr>
          </a:p>
          <a:p>
            <a:pPr algn="ctr">
              <a:lnSpc>
                <a:spcPct val="93000"/>
              </a:lnSpc>
            </a:pPr>
            <a:r>
              <a:rPr lang="ru" sz="1600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 action="ppaction://hlinksldjump"/>
              </a:rPr>
              <a:t>«Электронная школа 2.0»</a:t>
            </a:r>
            <a:endParaRPr sz="267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5" name="Google Shape;155;p15">
            <a:hlinkClick r:id="rId7" action="ppaction://hlinksldjump"/>
          </p:cNvPr>
          <p:cNvSpPr/>
          <p:nvPr/>
        </p:nvSpPr>
        <p:spPr>
          <a:xfrm>
            <a:off x="6174025" y="4715616"/>
            <a:ext cx="3443200" cy="1646800"/>
          </a:xfrm>
          <a:prstGeom prst="bevel">
            <a:avLst>
              <a:gd name="adj" fmla="val 12500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5000"/>
              </a:lnSpc>
            </a:pPr>
            <a:endParaRPr sz="1600" b="1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algn="ctr">
              <a:lnSpc>
                <a:spcPct val="85000"/>
              </a:lnSpc>
            </a:pPr>
            <a:r>
              <a:rPr lang="ru" sz="1600" b="1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8" action="ppaction://hlinksldjump"/>
              </a:rPr>
              <a:t>ГДЕ УЗНАТЬ О ЗАЧИСЛЕНИИ РЕБЁНКА В ШКОЛУ</a:t>
            </a:r>
            <a:endParaRPr sz="4800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1781969" y="303953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900" b="1" dirty="0"/>
              <a:t>Полномочия 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(кто за что отвечает)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166070"/>
            <a:ext cx="7853362" cy="569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1200" b="1" dirty="0"/>
              <a:t>Муниципальные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>
                <a:solidFill>
                  <a:srgbClr val="C00000"/>
                </a:solidFill>
              </a:rPr>
              <a:t>закрепляют</a:t>
            </a:r>
            <a:r>
              <a:rPr lang="ru-RU" altLang="ru-RU" sz="1200" dirty="0"/>
              <a:t> школы за территорией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6. ч. 1. ст. 9 273-ФЗ)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ведут </a:t>
            </a:r>
            <a:r>
              <a:rPr lang="ru-RU" altLang="ru-RU" sz="1200" dirty="0">
                <a:solidFill>
                  <a:srgbClr val="C00000"/>
                </a:solidFill>
              </a:rPr>
              <a:t>учет</a:t>
            </a:r>
            <a:r>
              <a:rPr lang="ru-RU" altLang="ru-RU" sz="1200" dirty="0"/>
              <a:t> потенциальных школьников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(п. 6. ч. 1. ст. 9 273-ФЗ)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организуют обучение в </a:t>
            </a:r>
            <a:r>
              <a:rPr lang="ru-RU" altLang="ru-RU" sz="1200" dirty="0">
                <a:solidFill>
                  <a:srgbClr val="C00000"/>
                </a:solidFill>
              </a:rPr>
              <a:t>муниципальных школах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 п. 1. ст. 9, ч. 4 ст. 67 273-ФЗ)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решают вопрос, если </a:t>
            </a:r>
            <a:r>
              <a:rPr lang="ru-RU" altLang="ru-RU" sz="1200" dirty="0">
                <a:solidFill>
                  <a:srgbClr val="C00000"/>
                </a:solidFill>
              </a:rPr>
              <a:t>не хватает мест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(ч. 4 ст. 67 273-ФЗ)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defRPr/>
            </a:pPr>
            <a:r>
              <a:rPr lang="ru-RU" altLang="ru-RU" sz="1200" b="1" dirty="0"/>
              <a:t>Учредитель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200" dirty="0"/>
              <a:t>разрешает пойти в школу </a:t>
            </a:r>
            <a:r>
              <a:rPr lang="ru-RU" altLang="ru-RU" sz="1200" dirty="0">
                <a:solidFill>
                  <a:srgbClr val="C00000"/>
                </a:solidFill>
              </a:rPr>
              <a:t>раньше или позже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(ч. 1 ст. 67 273-ФЗ)</a:t>
            </a:r>
          </a:p>
          <a:p>
            <a:pPr marL="6350" indent="-635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1200" b="1" dirty="0"/>
              <a:t>Школа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>
                <a:solidFill>
                  <a:srgbClr val="C00000"/>
                </a:solidFill>
              </a:rPr>
              <a:t>утверждает</a:t>
            </a:r>
            <a:r>
              <a:rPr lang="ru-RU" altLang="ru-RU" sz="1400" dirty="0"/>
              <a:t> правила приёма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(в рамках, установленных законодательством) (ч. 9 ст. 55 273-ФЗ)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>
                <a:solidFill>
                  <a:srgbClr val="C00000"/>
                </a:solidFill>
              </a:rPr>
              <a:t>принимает</a:t>
            </a:r>
            <a:r>
              <a:rPr lang="ru-RU" altLang="ru-RU" sz="1400" dirty="0"/>
              <a:t> детей в школу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8 ч. 3 ст. 28 273-ФЗ)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>
                <a:solidFill>
                  <a:srgbClr val="C00000"/>
                </a:solidFill>
              </a:rPr>
              <a:t>учит</a:t>
            </a:r>
            <a:r>
              <a:rPr lang="ru-RU" altLang="ru-RU" sz="1400" dirty="0"/>
              <a:t> и делает всё остальное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(ст. 28 273-ФЗ)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200" dirty="0"/>
              <a:t>Локальный акт школы = «</a:t>
            </a:r>
            <a:r>
              <a:rPr lang="ru-RU" altLang="ru-RU" sz="1200" dirty="0">
                <a:solidFill>
                  <a:srgbClr val="C00000"/>
                </a:solidFill>
              </a:rPr>
              <a:t>Правила</a:t>
            </a:r>
            <a:r>
              <a:rPr lang="ru-RU" altLang="ru-RU" sz="1200" dirty="0"/>
              <a:t>» 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(«Порядок» - у </a:t>
            </a:r>
            <a:r>
              <a:rPr lang="ru-RU" alt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Минпроса</a:t>
            </a:r>
            <a:r>
              <a:rPr lang="ru-RU" alt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028612-4026-40AF-9E68-B4E05FDC8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1660267" y="1414933"/>
            <a:ext cx="9506200" cy="50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90000"/>
          </a:bodyPr>
          <a:lstStyle/>
          <a:p>
            <a:pPr marL="296326" algn="l">
              <a:lnSpc>
                <a:spcPct val="130000"/>
              </a:lnSpc>
              <a:buClr>
                <a:srgbClr val="000000"/>
              </a:buClr>
              <a:buSzPct val="75371"/>
            </a:pPr>
            <a:r>
              <a:rPr lang="ru" sz="1751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1. Получение начального общего образования в общеобразовательных организациях начинается по достижению детьми возраста шести лет и шести месяцев при отсутствии противопоказаний по состоянию здоровья, но не позже достижения ими возраста восьми лет.      </a:t>
            </a:r>
            <a:endParaRPr sz="1733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6326" algn="l">
              <a:lnSpc>
                <a:spcPct val="130000"/>
              </a:lnSpc>
              <a:buClr>
                <a:srgbClr val="000000"/>
              </a:buClr>
              <a:buSzPct val="75371"/>
            </a:pPr>
            <a:r>
              <a:rPr lang="ru" sz="1751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Прием заявлений о приеме на обучение в первый класс для детей, имеющих право для поступления во внеочередном, первоочередном порядке, преимущественного приема на обучение по образовательным программам начального общего образования, а также проживающих на закрепленной территории начинается </a:t>
            </a:r>
            <a:r>
              <a:rPr lang="ru" sz="1751" b="1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 1 апреля текущего года и заканчивается 30 июня текущего года. </a:t>
            </a:r>
            <a:endParaRPr sz="1733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6326" algn="l">
              <a:lnSpc>
                <a:spcPct val="130000"/>
              </a:lnSpc>
              <a:buClr>
                <a:srgbClr val="000000"/>
              </a:buClr>
              <a:buSzPct val="75371"/>
            </a:pPr>
            <a:r>
              <a:rPr lang="ru" sz="1751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Для детей, </a:t>
            </a:r>
            <a:r>
              <a:rPr lang="ru" sz="1751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</a:t>
            </a:r>
            <a:r>
              <a:rPr lang="ru" sz="1751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проживающих на закрепленной территории, прием заявлений  о приеме на обучение первый класс начинается </a:t>
            </a:r>
            <a:r>
              <a:rPr lang="ru" sz="1751" b="1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 июля текущего года до момента заполнения свободных мест, но не позднее 5 сентября.</a:t>
            </a:r>
            <a:r>
              <a:rPr lang="ru" sz="1751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</a:t>
            </a:r>
            <a:endParaRPr sz="1733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34375"/>
            </a:pPr>
            <a:endParaRPr sz="3840" dirty="0"/>
          </a:p>
        </p:txBody>
      </p:sp>
      <p:sp>
        <p:nvSpPr>
          <p:cNvPr id="161" name="Google Shape;161;p16"/>
          <p:cNvSpPr txBox="1"/>
          <p:nvPr/>
        </p:nvSpPr>
        <p:spPr>
          <a:xfrm>
            <a:off x="1660267" y="537700"/>
            <a:ext cx="63296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733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ОБЩАЯ ИНФОРМАЦИЯ</a:t>
            </a:r>
            <a:endParaRPr sz="3733" b="1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2826" y="-1"/>
            <a:ext cx="1368732" cy="141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>
            <a:hlinkClick r:id="rId4" action="ppaction://hlinksldjump"/>
          </p:cNvPr>
          <p:cNvSpPr/>
          <p:nvPr/>
        </p:nvSpPr>
        <p:spPr>
          <a:xfrm>
            <a:off x="10813300" y="5763733"/>
            <a:ext cx="1166800" cy="971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1028233" y="178367"/>
            <a:ext cx="8196800" cy="13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lnSpc>
                <a:spcPct val="85000"/>
              </a:lnSpc>
              <a:buClr>
                <a:srgbClr val="7153A0"/>
              </a:buClr>
            </a:pPr>
            <a:r>
              <a:rPr lang="ru" sz="3867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 ПОДАТЬ ЗАЯВЛЕНИЕ</a:t>
            </a:r>
            <a:endParaRPr sz="3867">
              <a:solidFill>
                <a:schemeClr val="accent1"/>
              </a:solidFill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647824" y="1537634"/>
            <a:ext cx="9943075" cy="533616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96326" algn="ctr"/>
            <a:r>
              <a:rPr lang="ru" sz="1327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Внимание! </a:t>
            </a: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Приём на обучение по основным общеобразовательным программам осуществляется по личному заявлению родителя (законного представителя) ребёнка.    </a:t>
            </a: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7">
              <a:spcBef>
                <a:spcPts val="133"/>
              </a:spcBef>
            </a:pPr>
            <a:endParaRPr sz="1327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387" algn="ctr">
              <a:spcBef>
                <a:spcPts val="133"/>
              </a:spcBef>
            </a:pPr>
            <a:r>
              <a:rPr lang="ru" sz="1327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Заявления о приеме на обучение и документы для приема на обучение подается одним из следующих способов:</a:t>
            </a:r>
            <a:endParaRPr sz="1327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09585" indent="-389033" algn="just">
              <a:spcBef>
                <a:spcPts val="1600"/>
              </a:spcBef>
              <a:buSzPts val="995"/>
              <a:buFont typeface="Bookman Old Style"/>
              <a:buChar char="❏"/>
            </a:pP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     через операторов почтовой связи общего пользования заказным письмом с уведомлением о вручении;</a:t>
            </a:r>
            <a:endParaRPr sz="1327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09585" indent="-389033" algn="just">
              <a:spcBef>
                <a:spcPts val="1600"/>
              </a:spcBef>
              <a:buSzPts val="995"/>
              <a:buFont typeface="Bookman Old Style"/>
              <a:buChar char="❏"/>
            </a:pP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  в электронной форме (документ на 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Интернет или иным способом с использованием сети Интернет;</a:t>
            </a:r>
            <a:endParaRPr sz="1327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09585" indent="-389033" algn="just">
              <a:spcBef>
                <a:spcPts val="1600"/>
              </a:spcBef>
              <a:buSzPts val="995"/>
              <a:buFont typeface="Bookman Old Style"/>
              <a:buChar char="❏"/>
            </a:pP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  с использованием функционала (сервисов) региональных порталов государственных и муниципальных услуг </a:t>
            </a:r>
            <a:r>
              <a:rPr lang="ru" sz="1327" b="1" u="sng" dirty="0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/>
              </a:rPr>
              <a:t>https://www.gosuslugi.ru/</a:t>
            </a: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 или </a:t>
            </a:r>
            <a:r>
              <a:rPr lang="ru" sz="1327" b="1" u="sng" dirty="0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https://cabinet.ruobr.ru/</a:t>
            </a:r>
            <a:r>
              <a:rPr lang="ru" sz="1327" b="1" dirty="0">
                <a:latin typeface="Bookman Old Style"/>
                <a:ea typeface="Bookman Old Style"/>
                <a:cs typeface="Bookman Old Style"/>
                <a:sym typeface="Bookman Old Style"/>
              </a:rPr>
              <a:t>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7">
              <a:spcBef>
                <a:spcPts val="267"/>
              </a:spcBef>
            </a:pPr>
            <a:endParaRPr sz="1327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847" algn="ctr"/>
            <a:endParaRPr sz="1193" b="1" i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847" algn="ctr"/>
            <a:r>
              <a:rPr lang="ru" sz="1193" b="1" i="1" dirty="0">
                <a:latin typeface="Bookman Old Style"/>
                <a:ea typeface="Bookman Old Style"/>
                <a:cs typeface="Bookman Old Style"/>
                <a:sym typeface="Bookman Old Style"/>
              </a:rPr>
              <a:t>Образовательная организация предоставляет возможность  подать заявления непосредственно в образовательном учреждении (в случае, если подача заявления самостоятельно  родителями (законными представителями) невозможна)</a:t>
            </a:r>
            <a:endParaRPr sz="1193" b="1" i="1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1851" y="0"/>
            <a:ext cx="1200150" cy="13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>
            <a:hlinkClick r:id="rId6" action="ppaction://hlinksldjump"/>
          </p:cNvPr>
          <p:cNvSpPr/>
          <p:nvPr/>
        </p:nvSpPr>
        <p:spPr>
          <a:xfrm>
            <a:off x="11131267" y="5971300"/>
            <a:ext cx="900000" cy="69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820700" y="461367"/>
            <a:ext cx="8697200" cy="12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" sz="3200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 оформить услугу через </a:t>
            </a:r>
            <a:endParaRPr sz="3200" b="1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lnSpc>
                <a:spcPct val="85000"/>
              </a:lnSpc>
            </a:pPr>
            <a:r>
              <a:rPr lang="ru" sz="3200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электронный портал </a:t>
            </a:r>
            <a:endParaRPr sz="3200" b="1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lnSpc>
                <a:spcPct val="85000"/>
              </a:lnSpc>
              <a:buClr>
                <a:srgbClr val="7153A0"/>
              </a:buClr>
              <a:buSzPct val="100000"/>
            </a:pPr>
            <a:r>
              <a:rPr lang="ru" sz="3200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“Электронная школа 2.0”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377300" y="2047767"/>
            <a:ext cx="11272800" cy="353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60933" rIns="0" bIns="60933" anchor="t" anchorCtr="0">
            <a:noAutofit/>
          </a:bodyPr>
          <a:lstStyle/>
          <a:p>
            <a:pPr marL="296326" algn="just">
              <a:lnSpc>
                <a:spcPct val="150000"/>
              </a:lnSpc>
            </a:pPr>
            <a:r>
              <a:rPr lang="ru" sz="1600" b="1">
                <a:latin typeface="Bookman Old Style"/>
                <a:ea typeface="Bookman Old Style"/>
                <a:cs typeface="Bookman Old Style"/>
                <a:sym typeface="Bookman Old Style"/>
              </a:rPr>
              <a:t>Быстро и просто! В разделе «Услуги» на </a:t>
            </a:r>
            <a:r>
              <a:rPr lang="ru" sz="1600" b="1" u="sng">
                <a:solidFill>
                  <a:srgbClr val="8E58B6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https://cabinet.ruobr.ru/</a:t>
            </a:r>
            <a:r>
              <a:rPr lang="ru" sz="1600" b="1">
                <a:solidFill>
                  <a:srgbClr val="7153A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16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 отправить заявку можно в любое время и в любом месте, где есть Интернет. 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6326" algn="ctr">
              <a:lnSpc>
                <a:spcPct val="150000"/>
              </a:lnSpc>
            </a:pPr>
            <a:r>
              <a:rPr lang="ru" sz="1600" b="1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Для того, чтобы при заполнении электронной формы заявления на портале </a:t>
            </a:r>
            <a:endParaRPr sz="1600" b="1">
              <a:solidFill>
                <a:schemeClr val="accent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ctr">
              <a:lnSpc>
                <a:spcPct val="150000"/>
              </a:lnSpc>
            </a:pPr>
            <a:r>
              <a:rPr lang="ru" sz="1600" b="1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«Электронная школа 2.0» необходимая информация была у вас под рукой, подготовьте заранее: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7316" indent="-364058" algn="just">
              <a:lnSpc>
                <a:spcPct val="150000"/>
              </a:lnSpc>
              <a:buClr>
                <a:srgbClr val="000000"/>
              </a:buClr>
              <a:buSzPts val="1200"/>
              <a:buFont typeface="Bookman Old Style"/>
              <a:buChar char="➢"/>
            </a:pPr>
            <a:r>
              <a:rPr lang="ru" sz="16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Данные свидетельства о рождении ребенка;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77316" indent="-364058" algn="just">
              <a:lnSpc>
                <a:spcPct val="150000"/>
              </a:lnSpc>
              <a:buClr>
                <a:srgbClr val="000000"/>
              </a:buClr>
              <a:buSzPts val="1200"/>
              <a:buFont typeface="Bookman Old Style"/>
              <a:buChar char="➢"/>
            </a:pPr>
            <a:r>
              <a:rPr lang="ru" sz="1600" b="1">
                <a:latin typeface="Bookman Old Style"/>
                <a:ea typeface="Bookman Old Style"/>
                <a:cs typeface="Bookman Old Style"/>
                <a:sym typeface="Bookman Old Style"/>
              </a:rPr>
              <a:t>Адрес регистрации ребёнка по месту жительства или пребывания на территории города Кемерово;</a:t>
            </a:r>
            <a:endParaRPr sz="1600" b="1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77316" indent="-364058" algn="just">
              <a:lnSpc>
                <a:spcPct val="150000"/>
              </a:lnSpc>
              <a:buClr>
                <a:srgbClr val="000000"/>
              </a:buClr>
              <a:buSzPts val="1200"/>
              <a:buFont typeface="Bookman Old Style"/>
              <a:buChar char="➢"/>
            </a:pPr>
            <a:r>
              <a:rPr lang="ru" sz="1600" b="1">
                <a:latin typeface="Bookman Old Style"/>
                <a:ea typeface="Bookman Old Style"/>
                <a:cs typeface="Bookman Old Style"/>
                <a:sym typeface="Bookman Old Style"/>
              </a:rPr>
              <a:t>Паспортные данные заявителя (одного из родителей (законного представителя) ребёнка;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77316" indent="-364058" algn="just">
              <a:lnSpc>
                <a:spcPct val="150000"/>
              </a:lnSpc>
              <a:buClr>
                <a:srgbClr val="000000"/>
              </a:buClr>
              <a:buSzPts val="1200"/>
              <a:buFont typeface="Bookman Old Style"/>
              <a:buChar char="➢"/>
            </a:pPr>
            <a:r>
              <a:rPr lang="ru" sz="16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Адрес регистрации ребёнка по месту жительства или пребывания на территории города Кемерово;</a:t>
            </a:r>
            <a:endParaRPr sz="1600" b="1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77316" indent="-364058" algn="just">
              <a:lnSpc>
                <a:spcPct val="150000"/>
              </a:lnSpc>
              <a:buClr>
                <a:srgbClr val="000000"/>
              </a:buClr>
              <a:buSzPts val="1200"/>
              <a:buFont typeface="Bookman Old Style"/>
              <a:buChar char="➢"/>
            </a:pPr>
            <a:r>
              <a:rPr lang="ru" sz="16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Паспортные данные заявителя (одного из родителей (законного представителя) ребёнка</a:t>
            </a:r>
            <a:r>
              <a:rPr lang="ru" sz="1600" b="1"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b="1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16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50000"/>
              </a:lnSpc>
            </a:pPr>
            <a:endParaRPr sz="2133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5165" y="5071"/>
            <a:ext cx="1246835" cy="133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268" y="641438"/>
            <a:ext cx="7341833" cy="487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600" y="751334"/>
            <a:ext cx="6336400" cy="483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1887522" y="1759733"/>
            <a:ext cx="9970177" cy="434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7013" algn="just">
              <a:lnSpc>
                <a:spcPct val="110000"/>
              </a:lnSpc>
            </a:pPr>
            <a:r>
              <a:rPr lang="ru" sz="2133" b="1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2000" b="1" dirty="0">
                <a:latin typeface="Bookman Old Style"/>
                <a:ea typeface="Bookman Old Style"/>
                <a:cs typeface="Bookman Old Style"/>
                <a:sym typeface="Bookman Old Style"/>
              </a:rPr>
              <a:t>Войдите на портале в раздел «ОБО МНЕ/ЛИЧНАЯ ИНФОРМАЦИЯ». В данном разделе указывается информация о ЗАЯВИТЕЛЕ. </a:t>
            </a:r>
            <a:r>
              <a:rPr lang="ru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Введите/проверьте данные о заявителе по разделам: Общая информация, Документы удостоверяющие личность, Контактная информация, Информация о  работе, Адрес проживания) </a:t>
            </a:r>
            <a:r>
              <a:rPr lang="ru" sz="2000" b="1" u="sng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забудьте сохранить все изменения!</a:t>
            </a:r>
            <a:endParaRPr sz="2000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7013" algn="just">
              <a:lnSpc>
                <a:spcPct val="110000"/>
              </a:lnSpc>
              <a:spcBef>
                <a:spcPts val="133"/>
              </a:spcBef>
            </a:pPr>
            <a:r>
              <a:rPr lang="ru" sz="2000" b="1" dirty="0">
                <a:latin typeface="Bookman Old Style"/>
                <a:ea typeface="Bookman Old Style"/>
                <a:cs typeface="Bookman Old Style"/>
                <a:sym typeface="Bookman Old Style"/>
              </a:rPr>
              <a:t> Войдите в раздел «ДЕТИ» </a:t>
            </a:r>
            <a:r>
              <a:rPr lang="ru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Введите/проверьте данные о ребенке: (Кем вы приходитесь ребенку, Ф.И.О., дата  рождения, место рождения, адрес проживания) </a:t>
            </a:r>
            <a:r>
              <a:rPr lang="ru" sz="2000" b="1" u="sng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забудьте сохранить все изменения!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96326" algn="just">
              <a:lnSpc>
                <a:spcPct val="110000"/>
              </a:lnSpc>
            </a:pPr>
            <a:r>
              <a:rPr lang="ru" sz="2000" b="1" dirty="0">
                <a:latin typeface="Bookman Old Style"/>
                <a:ea typeface="Bookman Old Style"/>
                <a:cs typeface="Bookman Old Style"/>
                <a:sym typeface="Bookman Old Style"/>
              </a:rPr>
              <a:t> Войдите в раздел «Услуги». Заполните форму заявления. Проверьте данные. Обязательно укажите «ЖЕЛАЕМЫЙ КЛАСС ДЛЯ ЗАЧИСЛЕНИЯ»–1. ЖЕЛАЕМЫЙ ГОД ЗАЧИСЛЕНИЯ - 2021-2022.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4675" y="-1"/>
            <a:ext cx="1457325" cy="144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/>
          <p:nvPr/>
        </p:nvSpPr>
        <p:spPr>
          <a:xfrm>
            <a:off x="1738333" y="1899691"/>
            <a:ext cx="547200" cy="355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188;p19"/>
          <p:cNvSpPr/>
          <p:nvPr/>
        </p:nvSpPr>
        <p:spPr>
          <a:xfrm>
            <a:off x="1731756" y="4901209"/>
            <a:ext cx="547200" cy="355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189;p19"/>
          <p:cNvSpPr/>
          <p:nvPr/>
        </p:nvSpPr>
        <p:spPr>
          <a:xfrm>
            <a:off x="1756923" y="3926457"/>
            <a:ext cx="547200" cy="355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190;p19">
            <a:hlinkClick r:id="rId4" action="ppaction://hlinksldjump"/>
          </p:cNvPr>
          <p:cNvSpPr/>
          <p:nvPr/>
        </p:nvSpPr>
        <p:spPr>
          <a:xfrm>
            <a:off x="11131267" y="6127125"/>
            <a:ext cx="900000" cy="69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E5908-494F-4F87-BD84-690FFE10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4780997" cy="72651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Алгоритм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5B5DDE-B3FA-4585-8002-0266CC57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1405767" y="367900"/>
            <a:ext cx="7206800" cy="13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lnSpc>
                <a:spcPct val="85000"/>
              </a:lnSpc>
            </a:pPr>
            <a:r>
              <a:rPr lang="ru" sz="3333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 оформить услугу через </a:t>
            </a:r>
            <a:endParaRPr sz="3333" b="1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lnSpc>
                <a:spcPct val="85000"/>
              </a:lnSpc>
            </a:pPr>
            <a:r>
              <a:rPr lang="ru" sz="3333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портал “Госуслуги”</a:t>
            </a:r>
            <a:endParaRPr sz="4400"/>
          </a:p>
        </p:txBody>
      </p:sp>
      <p:sp>
        <p:nvSpPr>
          <p:cNvPr id="196" name="Google Shape;196;p20"/>
          <p:cNvSpPr txBox="1"/>
          <p:nvPr/>
        </p:nvSpPr>
        <p:spPr>
          <a:xfrm>
            <a:off x="454867" y="1820634"/>
            <a:ext cx="11431200" cy="39621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21917" indent="-220128" algn="just">
              <a:lnSpc>
                <a:spcPct val="90000"/>
              </a:lnSpc>
              <a:buClr>
                <a:srgbClr val="A5B592"/>
              </a:buClr>
              <a:buSzPts val="2600"/>
              <a:buFont typeface="Calibri"/>
              <a:buChar char=" "/>
            </a:pPr>
            <a:r>
              <a:rPr lang="ru" sz="2667" b="1">
                <a:latin typeface="Bookman Old Style"/>
                <a:ea typeface="Bookman Old Style"/>
                <a:cs typeface="Bookman Old Style"/>
                <a:sym typeface="Bookman Old Style"/>
              </a:rPr>
              <a:t>К</a:t>
            </a:r>
            <a:r>
              <a:rPr lang="ru" sz="2000" b="1">
                <a:latin typeface="Bookman Old Style"/>
                <a:ea typeface="Bookman Old Style"/>
                <a:cs typeface="Bookman Old Style"/>
                <a:sym typeface="Bookman Old Style"/>
              </a:rPr>
              <a:t>ак оформить услугу в школу через портал </a:t>
            </a:r>
            <a:r>
              <a:rPr lang="ru" sz="2000" b="1" u="sng">
                <a:solidFill>
                  <a:srgbClr val="8E58B6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https://www.gosuslugi.ru/</a:t>
            </a:r>
            <a:endParaRPr sz="20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21917" indent="-220128" algn="just">
              <a:lnSpc>
                <a:spcPct val="90000"/>
              </a:lnSpc>
              <a:buClr>
                <a:srgbClr val="A5B592"/>
              </a:buClr>
              <a:buSzPts val="2600"/>
              <a:buFont typeface="Calibri"/>
              <a:buChar char=" "/>
            </a:pPr>
            <a:r>
              <a:rPr lang="ru" sz="2000" b="1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</a:pPr>
            <a:r>
              <a:rPr lang="ru" sz="2000" b="1">
                <a:latin typeface="Bookman Old Style"/>
                <a:ea typeface="Bookman Old Style"/>
                <a:cs typeface="Bookman Old Style"/>
                <a:sym typeface="Bookman Old Style"/>
              </a:rPr>
              <a:t>      </a:t>
            </a:r>
            <a:r>
              <a:rPr lang="ru" sz="2267" b="1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Необходимо придерживаться следующего порядка действий: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spcBef>
                <a:spcPts val="1867"/>
              </a:spcBef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Зарегистрироваться на портале и подтвердить свою учетную запись;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В разделе «каталог услуг» перейти на вкладку «образование»;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В открывшемся окне выбрать вид услуги;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Необходимо уточнить, кто именно подает заявление;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Внести сведения о самом ребенке;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Заполнить информацию о родителях;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48722" algn="just">
              <a:lnSpc>
                <a:spcPct val="90000"/>
              </a:lnSpc>
              <a:buSzPts val="1700"/>
              <a:buFont typeface="Bookman Old Style"/>
              <a:buChar char="➢"/>
            </a:pPr>
            <a:r>
              <a:rPr lang="ru" sz="2267" b="1">
                <a:latin typeface="Bookman Old Style"/>
                <a:ea typeface="Bookman Old Style"/>
                <a:cs typeface="Bookman Old Style"/>
                <a:sym typeface="Bookman Old Style"/>
              </a:rPr>
              <a:t>Загрузить нужные документы.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00" y="363134"/>
            <a:ext cx="1246835" cy="133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901" y="133933"/>
            <a:ext cx="4284167" cy="422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434" y="2439101"/>
            <a:ext cx="6865932" cy="39334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>
            <a:hlinkClick r:id="rId7" action="ppaction://hlinksldjump"/>
          </p:cNvPr>
          <p:cNvSpPr/>
          <p:nvPr/>
        </p:nvSpPr>
        <p:spPr>
          <a:xfrm>
            <a:off x="11131267" y="5971300"/>
            <a:ext cx="900000" cy="69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/>
        </p:nvSpPr>
        <p:spPr>
          <a:xfrm>
            <a:off x="1622533" y="490534"/>
            <a:ext cx="7650400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" sz="3200" b="1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ГДЕ УЗНАТЬ О ЗАЧИСЛЕНИИ РЕБЁНКА В ШКОЛУ</a:t>
            </a:r>
            <a:endParaRPr sz="6400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5165" y="0"/>
            <a:ext cx="1246835" cy="1339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271000" y="1574133"/>
            <a:ext cx="11650000" cy="2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ru" sz="1733" b="1">
                <a:solidFill>
                  <a:srgbClr val="08080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течение </a:t>
            </a:r>
            <a:r>
              <a:rPr lang="ru" sz="1733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30 рабочих дней, </a:t>
            </a:r>
            <a:r>
              <a:rPr lang="ru" sz="1733" b="1">
                <a:solidFill>
                  <a:srgbClr val="08080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считая </a:t>
            </a:r>
            <a:r>
              <a:rPr lang="ru" sz="1733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даты регистрации электронного</a:t>
            </a:r>
            <a:r>
              <a:rPr lang="ru" sz="1733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1733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заявления, </a:t>
            </a:r>
            <a:r>
              <a:rPr lang="ru" sz="1733" b="1">
                <a:solidFill>
                  <a:srgbClr val="08080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образовательная организация назначает время предоставления  оригиналов документов в школу</a:t>
            </a:r>
            <a:r>
              <a:rPr lang="ru" sz="1733" b="1"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ru" sz="1733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назначенное время ЗАЯВИТЕЛЬ приносит  оригиналы документов, дает согласие на обработку своих персональных</a:t>
            </a:r>
            <a:r>
              <a:rPr lang="ru" sz="1733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1733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данных и персональных данных своего ребенка, подписывает заявление о  приеме в 1 класс, которое распечатывается из Электронной школы 2.0</a:t>
            </a:r>
            <a:endParaRPr sz="1733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757" marR="103291" algn="ctr"/>
            <a:endParaRPr sz="2667" b="1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11757" marR="103291" algn="ctr"/>
            <a:endParaRPr sz="2667" b="1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967" y="3061133"/>
            <a:ext cx="8016967" cy="22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301000" y="5183967"/>
            <a:ext cx="1159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1757" marR="103291"/>
            <a:r>
              <a:rPr lang="ru" sz="2000" b="1">
                <a:latin typeface="Bookman Old Style"/>
                <a:ea typeface="Bookman Old Style"/>
                <a:cs typeface="Bookman Old Style"/>
                <a:sym typeface="Bookman Old Style"/>
              </a:rPr>
              <a:t>Адрес школы,  </a:t>
            </a:r>
            <a:r>
              <a:rPr lang="ru" sz="2000" b="1" u="sng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перечень документов</a:t>
            </a:r>
            <a:r>
              <a:rPr lang="ru" sz="2000" b="1">
                <a:latin typeface="Bookman Old Style"/>
                <a:ea typeface="Bookman Old Style"/>
                <a:cs typeface="Bookman Old Style"/>
                <a:sym typeface="Bookman Old Style"/>
              </a:rPr>
              <a:t>, подтверждающих сведения, указанные в заявлении, и другую информацию вы найдете в Личном кабинете.</a:t>
            </a:r>
            <a:endParaRPr sz="1200"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1168" y="47167"/>
            <a:ext cx="7386065" cy="676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7998F-44E0-4746-85C5-C0DB4032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9000660" cy="254692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320"/>
              </a:spcBef>
            </a:pPr>
            <a: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 апреля </a:t>
            </a:r>
            <a:b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 9.00-12.00 и </a:t>
            </a:r>
            <a:r>
              <a:rPr lang="ru-RU" b="1" i="1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 </a:t>
            </a:r>
            <a:r>
              <a:rPr lang="ru-RU" b="1" i="1" smtClean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16.00-18.00 </a:t>
            </a:r>
            <a: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работа кабинета по оказанию </a:t>
            </a:r>
            <a:b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технической помощи </a:t>
            </a:r>
            <a:b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подаче документов в 1 класс</a:t>
            </a:r>
            <a:r>
              <a:rPr lang="ru-RU" sz="4400" b="1" i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7C3D28-6B89-4391-AF51-10785FE6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810" y="3429000"/>
            <a:ext cx="8769801" cy="2482222"/>
          </a:xfrm>
        </p:spPr>
        <p:txBody>
          <a:bodyPr/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 7»</a:t>
            </a:r>
          </a:p>
          <a:p>
            <a:pPr algn="ctr"/>
            <a:r>
              <a:rPr lang="ru-RU" dirty="0"/>
              <a:t>650055, Кемерово, ул. Пролетарская, 10 тел., тел. 78-07-21 </a:t>
            </a:r>
          </a:p>
          <a:p>
            <a:pPr algn="ctr"/>
            <a:r>
              <a:rPr lang="ru-RU" dirty="0"/>
              <a:t>е- mail:</a:t>
            </a:r>
            <a:r>
              <a:rPr lang="ru-RU" u="sng" dirty="0">
                <a:solidFill>
                  <a:schemeClr val="hlink"/>
                </a:solidFill>
                <a:hlinkClick r:id="rId2"/>
              </a:rPr>
              <a:t>school7@list.ru</a:t>
            </a:r>
            <a:endParaRPr lang="ru-RU" dirty="0"/>
          </a:p>
          <a:p>
            <a:pPr algn="ctr"/>
            <a:r>
              <a:rPr lang="ru-RU" dirty="0"/>
              <a:t>сайт школы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http://kemschool7.ru/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2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3"/>
          <p:cNvSpPr txBox="1">
            <a:spLocks/>
          </p:cNvSpPr>
          <p:nvPr/>
        </p:nvSpPr>
        <p:spPr bwMode="auto">
          <a:xfrm>
            <a:off x="1981200" y="113506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Куда принимают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1970089" y="1795464"/>
            <a:ext cx="760253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2000" b="1" dirty="0"/>
              <a:t>Приём </a:t>
            </a:r>
            <a:r>
              <a:rPr lang="ru-RU" altLang="ru-RU" sz="2000" b="1" dirty="0">
                <a:solidFill>
                  <a:srgbClr val="C00000"/>
                </a:solidFill>
              </a:rPr>
              <a:t>в 1 класс</a:t>
            </a:r>
          </a:p>
          <a:p>
            <a:pPr marL="98425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dirty="0"/>
              <a:t>Возраст</a:t>
            </a:r>
            <a:r>
              <a:rPr lang="ru-RU" altLang="ru-RU" dirty="0"/>
              <a:t>: по достижении детьми возраста </a:t>
            </a:r>
            <a:r>
              <a:rPr lang="ru-RU" altLang="ru-RU" dirty="0">
                <a:solidFill>
                  <a:srgbClr val="CC0000"/>
                </a:solidFill>
              </a:rPr>
              <a:t>шести лет и шести месяцев </a:t>
            </a:r>
            <a:r>
              <a:rPr lang="ru-RU" altLang="ru-RU" dirty="0"/>
              <a:t>при отсутствии противопоказаний по состоянию здоровья, но не позже достижения ими возраста восьми лет.</a:t>
            </a:r>
          </a:p>
          <a:p>
            <a:pPr marL="984250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dirty="0"/>
          </a:p>
          <a:p>
            <a:pPr marL="98425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dirty="0"/>
              <a:t>Раньше или позже</a:t>
            </a:r>
            <a:r>
              <a:rPr lang="ru-RU" altLang="ru-RU" dirty="0"/>
              <a:t>: идите к учредителю, он вправе разрешить (36-18-95, ТОО Заводского района)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defRPr/>
            </a:pPr>
            <a:endParaRPr lang="ru-RU" altLang="ru-RU" dirty="0"/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defRPr/>
            </a:pPr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C421F0-5988-425E-94F8-B06B0C449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3"/>
          <p:cNvSpPr txBox="1">
            <a:spLocks/>
          </p:cNvSpPr>
          <p:nvPr/>
        </p:nvSpPr>
        <p:spPr bwMode="auto">
          <a:xfrm>
            <a:off x="1970089" y="303953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Кого принимают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 bwMode="auto">
          <a:xfrm>
            <a:off x="2374083" y="1249960"/>
            <a:ext cx="7825605" cy="51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Территориальный принцип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Государственные и муниципальные школы должны в первую очередь принимать тех, кто проживает </a:t>
            </a:r>
            <a:r>
              <a:rPr lang="ru-RU" altLang="ru-RU" dirty="0">
                <a:solidFill>
                  <a:srgbClr val="CC0000"/>
                </a:solidFill>
              </a:rPr>
              <a:t>на их территории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(«проживающих на территории, за которой закреплена указанная образовательная организация»)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Что значит «проживающий»?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Обновления 2021: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Акт о закреплении не позднее </a:t>
            </a:r>
            <a:r>
              <a:rPr lang="ru-RU" altLang="ru-RU" dirty="0">
                <a:solidFill>
                  <a:srgbClr val="CC0000"/>
                </a:solidFill>
              </a:rPr>
              <a:t>15 марта </a:t>
            </a:r>
            <a:r>
              <a:rPr lang="ru-RU" altLang="ru-RU" dirty="0"/>
              <a:t>+ 10 дней на размещение в интернете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6 Порядка, вместо 1 февраля)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Проживающие заявляются в 1 класс </a:t>
            </a:r>
            <a:r>
              <a:rPr lang="ru-RU" altLang="ru-RU" dirty="0">
                <a:solidFill>
                  <a:srgbClr val="CC0000"/>
                </a:solidFill>
              </a:rPr>
              <a:t>с 1 апреля по 30 июня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17 Порядка)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Издается акт о приёме </a:t>
            </a:r>
            <a:r>
              <a:rPr lang="ru-RU" altLang="ru-RU" dirty="0">
                <a:solidFill>
                  <a:srgbClr val="CC0000"/>
                </a:solidFill>
              </a:rPr>
              <a:t>через 3 дня</a:t>
            </a:r>
            <a:r>
              <a:rPr lang="ru-RU" altLang="ru-RU" dirty="0"/>
              <a:t> после завершения приема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dirty="0"/>
              <a:t>документов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17 Порядка)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8AB03E-E8FD-493E-8A91-4CBCE3708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1759040" y="303953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Кого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630589" y="403412"/>
            <a:ext cx="10343626" cy="62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100" b="1" dirty="0"/>
              <a:t>Привилегированные категории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000" b="1" dirty="0" err="1"/>
              <a:t>Внеочередники</a:t>
            </a:r>
            <a:r>
              <a:rPr lang="ru-RU" altLang="ru-RU" sz="1000" b="1" dirty="0"/>
              <a:t>:</a:t>
            </a:r>
            <a:r>
              <a:rPr lang="ru-RU" altLang="ru-RU" sz="1000" dirty="0"/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(только, если в школе есть интернат)</a:t>
            </a:r>
          </a:p>
          <a:p>
            <a:pPr marL="1439863" indent="-476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000" dirty="0"/>
              <a:t>Незамедлительное предоставление  детям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9 Порядка)</a:t>
            </a:r>
            <a:r>
              <a:rPr lang="ru-RU" altLang="ru-RU" sz="1000" dirty="0"/>
              <a:t>:</a:t>
            </a:r>
          </a:p>
          <a:p>
            <a:pPr marL="1885950" lvl="1" indent="-457200">
              <a:buFont typeface="Arial" pitchFamily="34" charset="0"/>
              <a:buChar char="•"/>
              <a:defRPr/>
            </a:pPr>
            <a:r>
              <a:rPr lang="ru-RU" altLang="ru-RU" sz="1000" dirty="0"/>
              <a:t>прокурорских работников</a:t>
            </a:r>
          </a:p>
          <a:p>
            <a:pPr marL="1885950" lvl="1" indent="-457200">
              <a:buFont typeface="Arial" pitchFamily="34" charset="0"/>
              <a:buChar char="•"/>
              <a:defRPr/>
            </a:pPr>
            <a:r>
              <a:rPr lang="ru-RU" altLang="ru-RU" sz="1000" dirty="0"/>
              <a:t>судей</a:t>
            </a:r>
          </a:p>
          <a:p>
            <a:pPr marL="1885950" lvl="1" indent="-457200">
              <a:buFont typeface="Arial" pitchFamily="34" charset="0"/>
              <a:buChar char="•"/>
              <a:defRPr/>
            </a:pPr>
            <a:r>
              <a:rPr lang="ru-RU" altLang="ru-RU" sz="1000" dirty="0"/>
              <a:t>сотрудников Следственного комитета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000" b="1" dirty="0" err="1"/>
              <a:t>Первоочередники</a:t>
            </a:r>
            <a:r>
              <a:rPr lang="ru-RU" altLang="ru-RU" sz="1000" dirty="0"/>
              <a:t>: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начало очереди (п. 10 Порядка)</a:t>
            </a:r>
          </a:p>
          <a:p>
            <a:pPr marL="1439863" indent="-476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000" dirty="0"/>
              <a:t>Дети:</a:t>
            </a:r>
            <a:endParaRPr lang="ru-RU" alt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сотрудников полиции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(в т.ч. бывших, погибших и пр.)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других сотрудников ОВД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(не полицейских)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сотрудников ФСИН, ФССП + таможня, пожарные.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военнослужащих по месту жительства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(государственные / муниципальные школы)</a:t>
            </a:r>
          </a:p>
          <a:p>
            <a:pPr marL="1347788" indent="-476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000" b="1" dirty="0">
                <a:solidFill>
                  <a:srgbClr val="008000"/>
                </a:solidFill>
              </a:rPr>
              <a:t>	Обновления 2021: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собраны в один приказ из других актов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9 Порядка)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000" b="1" dirty="0" err="1"/>
              <a:t>Преимущественники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предпочтение среди прочих (п. 12 Порядка)</a:t>
            </a:r>
          </a:p>
          <a:p>
            <a:pPr marL="358775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altLang="ru-RU" sz="1000" dirty="0">
                <a:solidFill>
                  <a:srgbClr val="C00000"/>
                </a:solidFill>
              </a:rPr>
              <a:t>братья и сестры (</a:t>
            </a:r>
            <a:r>
              <a:rPr lang="ru-RU" sz="1000" dirty="0"/>
              <a:t>Закреплено, в частности, что ребенок имеет право преимущественного приема на обучение по образовательным программам начального общего образования в государственную или муниципальную образовательную организацию, в которой обучаются его полнородные и неполнородные брат и (или) сестра.</a:t>
            </a:r>
          </a:p>
          <a:p>
            <a:pPr marL="358775">
              <a:tabLst>
                <a:tab pos="358775" algn="l"/>
              </a:tabLst>
            </a:pPr>
            <a:r>
              <a:rPr lang="ru-RU" sz="1000" dirty="0"/>
              <a:t>Также в перечне документов, представляемых для приема:</a:t>
            </a:r>
          </a:p>
          <a:p>
            <a:pPr marL="358775">
              <a:tabLst>
                <a:tab pos="358775" algn="l"/>
              </a:tabLst>
            </a:pPr>
            <a:r>
              <a:rPr lang="ru-RU" sz="1000" dirty="0"/>
              <a:t>копия свидетельства о рождении полнородных и неполнородных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неполнородные брат и (или) сестра);</a:t>
            </a:r>
          </a:p>
          <a:p>
            <a:pPr marL="358775" lvl="1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  <a:defRPr/>
            </a:pPr>
            <a:r>
              <a:rPr lang="ru-RU" altLang="ru-RU" sz="1000" dirty="0"/>
              <a:t>сироты, дети военных, контрактников, погибших или уволенных военных, героев, сотрудников ОВД и пр.: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sz="1000" dirty="0">
                <a:solidFill>
                  <a:srgbClr val="C00000"/>
                </a:solidFill>
              </a:rPr>
              <a:t>кадетские школы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(ч. 6 ст. 86 Закона об образовании)</a:t>
            </a:r>
          </a:p>
          <a:p>
            <a:pPr marL="1347788" indent="-476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100" b="1" dirty="0">
                <a:solidFill>
                  <a:srgbClr val="008000"/>
                </a:solidFill>
              </a:rPr>
              <a:t>	</a:t>
            </a:r>
            <a:r>
              <a:rPr lang="ru-RU" altLang="ru-RU" sz="1000" b="1" dirty="0">
                <a:solidFill>
                  <a:srgbClr val="008000"/>
                </a:solidFill>
              </a:rPr>
              <a:t>Обновления 2021: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отдельно вписаны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12 Порядка)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зачисляются </a:t>
            </a:r>
            <a:r>
              <a:rPr lang="ru-RU" altLang="ru-RU" sz="1000" dirty="0">
                <a:solidFill>
                  <a:srgbClr val="CC0000"/>
                </a:solidFill>
              </a:rPr>
              <a:t>с 1 апреля по 30 июня</a:t>
            </a:r>
            <a:r>
              <a:rPr lang="ru-RU" altLang="ru-RU" sz="1000" dirty="0"/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17 Порядка)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00" dirty="0"/>
              <a:t>издается </a:t>
            </a:r>
            <a:r>
              <a:rPr lang="ru-RU" altLang="ru-RU" sz="1000" dirty="0">
                <a:solidFill>
                  <a:srgbClr val="CC0000"/>
                </a:solidFill>
              </a:rPr>
              <a:t>акт о приёме </a:t>
            </a:r>
            <a:r>
              <a:rPr lang="ru-RU" altLang="ru-RU" sz="1000" dirty="0"/>
              <a:t>через 3 дня после завершения приема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17 Порядка)</a:t>
            </a:r>
          </a:p>
          <a:p>
            <a:pPr marL="1885950" lvl="1" indent="-457200">
              <a:buFont typeface="Arial" pitchFamily="34" charset="0"/>
              <a:buChar char="•"/>
              <a:defRPr/>
            </a:pPr>
            <a:endParaRPr lang="ru-RU" altLang="ru-RU" sz="1600" dirty="0"/>
          </a:p>
          <a:p>
            <a:pPr marL="1885950" lvl="1" indent="-457200">
              <a:buFont typeface="Arial" pitchFamily="34" charset="0"/>
              <a:buChar char="•"/>
              <a:defRPr/>
            </a:pPr>
            <a:endParaRPr lang="ru-RU" altLang="ru-RU" sz="1600" dirty="0"/>
          </a:p>
          <a:p>
            <a:pPr marL="1347788" indent="-4763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D48F85-91C9-447A-BB19-F398A66D3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3"/>
          <p:cNvSpPr txBox="1">
            <a:spLocks/>
          </p:cNvSpPr>
          <p:nvPr/>
        </p:nvSpPr>
        <p:spPr bwMode="auto">
          <a:xfrm>
            <a:off x="1593850" y="304554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048624"/>
            <a:ext cx="9204048" cy="520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Основания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rgbClr val="C00000"/>
                </a:solidFill>
              </a:rPr>
              <a:t>Личное</a:t>
            </a:r>
            <a:r>
              <a:rPr lang="ru-RU" altLang="ru-RU" dirty="0"/>
              <a:t> заявление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600" dirty="0"/>
              <a:t>Родители, законные представители</a:t>
            </a: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85950"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solidFill>
                  <a:srgbClr val="008000"/>
                </a:solidFill>
              </a:rPr>
              <a:t>Обновление 2021</a:t>
            </a:r>
            <a:r>
              <a:rPr lang="ru-RU" altLang="ru-RU" sz="1600" dirty="0"/>
              <a:t>: и совершеннолетнего поступающего</a:t>
            </a:r>
          </a:p>
          <a:p>
            <a:pPr marL="989013" indent="-476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	Уточнения 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(вместо «в форме электронного документа») :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Заявление </a:t>
            </a:r>
            <a:r>
              <a:rPr lang="ru-RU" altLang="ru-RU" dirty="0">
                <a:solidFill>
                  <a:srgbClr val="C00000"/>
                </a:solidFill>
              </a:rPr>
              <a:t>почтой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(с уведомлением о вручении)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rgbClr val="C00000"/>
                </a:solidFill>
              </a:rPr>
              <a:t>Электронная</a:t>
            </a:r>
            <a:r>
              <a:rPr lang="ru-RU" altLang="ru-RU" dirty="0"/>
              <a:t> форма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school7@list.ru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>
                <a:solidFill>
                  <a:srgbClr val="C00000"/>
                </a:solidFill>
              </a:rPr>
              <a:t>Порталы</a:t>
            </a:r>
            <a:r>
              <a:rPr lang="ru-RU" altLang="ru-RU" dirty="0"/>
              <a:t> госуслуг/</a:t>
            </a:r>
            <a:r>
              <a:rPr lang="ru-RU" altLang="ru-RU" dirty="0" err="1"/>
              <a:t>мунуслуг</a:t>
            </a:r>
            <a:endParaRPr lang="ru-RU" altLang="ru-RU" dirty="0"/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600" dirty="0"/>
              <a:t>Личный кабинет граждан Кемеровской области </a:t>
            </a:r>
            <a:r>
              <a:rPr lang="en-US" altLang="ru-RU" sz="1600" dirty="0">
                <a:hlinkClick r:id="rId2"/>
              </a:rPr>
              <a:t>https://cabinet.ruobr.ru/</a:t>
            </a:r>
            <a:endParaRPr lang="ru-RU" altLang="ru-RU" sz="1600" dirty="0"/>
          </a:p>
          <a:p>
            <a:pPr marL="1428750" lvl="1">
              <a:spcAft>
                <a:spcPts val="600"/>
              </a:spcAft>
              <a:defRPr/>
            </a:pPr>
            <a:endParaRPr lang="ru-RU" altLang="ru-RU" sz="1600" b="1" dirty="0">
              <a:solidFill>
                <a:srgbClr val="008000"/>
              </a:solidFill>
            </a:endParaRPr>
          </a:p>
          <a:p>
            <a:pPr marL="1428750" lvl="1">
              <a:spcAft>
                <a:spcPts val="600"/>
              </a:spcAft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Добавление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altLang="ru-RU" dirty="0"/>
              <a:t>школа проверяет достоверность, может запрашивать госорганы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(п. 23 Порядка)</a:t>
            </a:r>
          </a:p>
          <a:p>
            <a:pPr marL="188595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80CD97-B6BC-492B-AE32-9C83331B6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3"/>
          <p:cNvSpPr txBox="1">
            <a:spLocks/>
          </p:cNvSpPr>
          <p:nvPr/>
        </p:nvSpPr>
        <p:spPr bwMode="auto">
          <a:xfrm>
            <a:off x="1970088" y="413610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1795464"/>
            <a:ext cx="785336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Предоставляемые сведения</a:t>
            </a:r>
          </a:p>
          <a:p>
            <a:pPr marL="989013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b="1" dirty="0"/>
              <a:t>Важно</a:t>
            </a:r>
            <a:r>
              <a:rPr lang="ru-RU" altLang="ru-RU" dirty="0"/>
              <a:t>: 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фамилия, имя, отчество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(поступающего,  родителей/представителей)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дата рождения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адрес жительства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dirty="0"/>
              <a:t>телефоны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(родителей/представителей, </a:t>
            </a:r>
            <a:r>
              <a:rPr lang="ru-RU" alt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опционально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dirty="0"/>
              <a:t>: адрес пребывания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alt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опционально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поступающего, родителей/представителей)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dirty="0"/>
              <a:t>: электронная почта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ru-RU" alt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опционально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1AFDD5-7338-4228-9315-69D453E38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3"/>
          <p:cNvSpPr txBox="1">
            <a:spLocks/>
          </p:cNvSpPr>
          <p:nvPr/>
        </p:nvSpPr>
        <p:spPr bwMode="auto">
          <a:xfrm>
            <a:off x="1654029" y="262609"/>
            <a:ext cx="8229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900" b="1" dirty="0"/>
              <a:t>Как принимают</a:t>
            </a: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1970088" y="797596"/>
            <a:ext cx="7853362" cy="606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000" b="1" dirty="0"/>
              <a:t>Предоставляемые сведения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sz="1400" dirty="0"/>
              <a:t>: право на привилегии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alt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внеочередники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alt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первоочередники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alt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преимущественники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sz="1400" dirty="0"/>
              <a:t>: запрос адаптированной программы / </a:t>
            </a:r>
            <a:r>
              <a:rPr lang="ru-RU" altLang="ru-RU" sz="1400" dirty="0" err="1"/>
              <a:t>спецусловий</a:t>
            </a:r>
            <a:r>
              <a:rPr lang="ru-RU" altLang="ru-RU" sz="1400" dirty="0"/>
              <a:t>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(при ОВЗ согласно документам)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b="1" dirty="0">
                <a:solidFill>
                  <a:srgbClr val="008000"/>
                </a:solidFill>
              </a:rPr>
              <a:t>добавление</a:t>
            </a:r>
            <a:r>
              <a:rPr lang="ru-RU" altLang="ru-RU" sz="1400" dirty="0"/>
              <a:t>: согласие на адаптированную программу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(если применимо; родители/представители или совершеннолетний)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язык образования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(народов России или иностранный)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родной язык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(если планируется изучение, в т.ч. русский)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государственный язык республики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(если планируется изучение)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подтверждение ознакомления с документами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(устав, лицензия, свидетельство госаккредитации, программы и другими документами школы)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/>
              <a:t>согласие на обработку персональных данных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(родителя, совершеннолетнего поступающего)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b="1" dirty="0">
                <a:solidFill>
                  <a:srgbClr val="C00000"/>
                </a:solidFill>
              </a:rPr>
              <a:t>Исключено:</a:t>
            </a:r>
          </a:p>
          <a:p>
            <a:pPr marL="989013" indent="-45720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"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место рождения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1F144A-260F-442E-BD3D-C7D3D8228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0" y="0"/>
            <a:ext cx="1578690" cy="1677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666</TotalTime>
  <Words>3480</Words>
  <Application>Microsoft Office PowerPoint</Application>
  <PresentationFormat>Широкоэкранный</PresentationFormat>
  <Paragraphs>384</Paragraphs>
  <Slides>36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Bookman Old Style</vt:lpstr>
      <vt:lpstr>Calibri</vt:lpstr>
      <vt:lpstr>Century Gothic</vt:lpstr>
      <vt:lpstr>Symbol</vt:lpstr>
      <vt:lpstr>Times New Roman</vt:lpstr>
      <vt:lpstr>Wingdings 3</vt:lpstr>
      <vt:lpstr>Легкий дым</vt:lpstr>
      <vt:lpstr>Порядок приема на обучение по общеобразовательным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ДОКУМЕНТОВ В 1 КЛАСС  В МБОУ «СОШ №7»  2022-2023 УЧЕБНЫЙ ГОД</vt:lpstr>
      <vt:lpstr>Презентация PowerPoint</vt:lpstr>
      <vt:lpstr>Муниципальное бюджетное общеобразовательное учреждение «Средняя общеобразовательная школа № 7» </vt:lpstr>
      <vt:lpstr>Инструкция по записи  ребенка в 1 класс</vt:lpstr>
      <vt:lpstr>Презентация PowerPoint</vt:lpstr>
      <vt:lpstr>1. Получение начального общего образования в общеобразовательных организациях начинается по достижению детьми возраста шести лет и шести месяцев при отсутствии противопоказаний по состоянию здоровья, но не позже достижения ими возраста восьми лет.       2. Прием заявлений о приеме на обучение в первый класс для детей, имеющих право для поступления во внеочередном, первоочередном порядке, преимущественного приема на обучение по образовательным программам начального общего образования, а также проживающих на закрепленной территории начинается с 1 апреля текущего года и заканчивается 30 июня текущего года.  3. Для детей, НЕ проживающих на закрепленной территории, прием заявлений  о приеме на обучение первый класс начинается 6 июля текущего года до момента заполнения свободных мест, но не позднее 5 сентября.    </vt:lpstr>
      <vt:lpstr>КАК ПОДАТЬ ЗАЯВЛЕНИЕ</vt:lpstr>
      <vt:lpstr>Как оформить услугу через  электронный портал  “Электронная школа 2.0”</vt:lpstr>
      <vt:lpstr>Алгоритм работы </vt:lpstr>
      <vt:lpstr>Как оформить услугу через  портал “Госуслуги”</vt:lpstr>
      <vt:lpstr>Презентация PowerPoint</vt:lpstr>
      <vt:lpstr>1 апреля  с 9.00-12.00 и с 16.00-18.00 работа кабинета по оказанию  технической помощи  при подаче документов в 1 класс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Олечка</cp:lastModifiedBy>
  <cp:revision>29</cp:revision>
  <dcterms:created xsi:type="dcterms:W3CDTF">2021-03-17T06:10:11Z</dcterms:created>
  <dcterms:modified xsi:type="dcterms:W3CDTF">2022-03-28T11:29:24Z</dcterms:modified>
</cp:coreProperties>
</file>