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9144000"/>
  <p:notesSz cx="6858000" cy="9144000"/>
  <p:embeddedFontLst>
    <p:embeddedFont>
      <p:font typeface="Corsiva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0" roundtripDataSignature="AMtx7mhJGTcbPOCjps/gJUZ+EzoVWdn4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Corsiva-bold.fntdata"/><Relationship Id="rId14" Type="http://schemas.openxmlformats.org/officeDocument/2006/relationships/slide" Target="slides/slide9.xml"/><Relationship Id="rId36" Type="http://schemas.openxmlformats.org/officeDocument/2006/relationships/font" Target="fonts/Corsiva-regular.fntdata"/><Relationship Id="rId17" Type="http://schemas.openxmlformats.org/officeDocument/2006/relationships/slide" Target="slides/slide12.xml"/><Relationship Id="rId39" Type="http://schemas.openxmlformats.org/officeDocument/2006/relationships/font" Target="fonts/Corsiva-boldItalic.fntdata"/><Relationship Id="rId16" Type="http://schemas.openxmlformats.org/officeDocument/2006/relationships/slide" Target="slides/slide11.xml"/><Relationship Id="rId38" Type="http://schemas.openxmlformats.org/officeDocument/2006/relationships/font" Target="fonts/Corsiva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4" name="Google Shape;74;p4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5" name="Google Shape;75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5" name="Google Shape;25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8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3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4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6" name="Google Shape;66;p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4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8" name="Google Shape;68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diamond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755650" y="1557337"/>
            <a:ext cx="7777162" cy="3816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orsiva"/>
              <a:buNone/>
            </a:pPr>
            <a:r>
              <a:rPr b="1" i="0" lang="en-US" sz="72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Здравствуй, школа!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658812" y="692150"/>
            <a:ext cx="71278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бюджетное общеобразовательное учреждение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«Средняя общеобразовательная школа № 7»</a:t>
            </a:r>
            <a:endParaRPr/>
          </a:p>
        </p:txBody>
      </p:sp>
    </p:spTree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/>
          <p:nvPr/>
        </p:nvSpPr>
        <p:spPr>
          <a:xfrm>
            <a:off x="642937" y="620712"/>
            <a:ext cx="7786687" cy="102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Мелкая моторика:</a:t>
            </a:r>
            <a:endParaRPr/>
          </a:p>
        </p:txBody>
      </p:sp>
      <p:sp>
        <p:nvSpPr>
          <p:cNvPr id="151" name="Google Shape;151;p10"/>
          <p:cNvSpPr txBox="1"/>
          <p:nvPr/>
        </p:nvSpPr>
        <p:spPr>
          <a:xfrm>
            <a:off x="571500" y="1714500"/>
            <a:ext cx="7786687" cy="3170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проводить прямые, не дрожащие линии;</a:t>
            </a:r>
            <a:endParaRPr/>
          </a:p>
          <a:p>
            <a:pPr indent="-254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b="0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«видеть» строку и писать в ней;</a:t>
            </a:r>
            <a:endParaRPr/>
          </a:p>
          <a:p>
            <a:pPr indent="-254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b="0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видеть клеточки и точно вести по ним рисунок. </a:t>
            </a:r>
            <a:endParaRPr/>
          </a:p>
        </p:txBody>
      </p:sp>
      <p:pic>
        <p:nvPicPr>
          <p:cNvPr descr="C:\Documents and Settings\User\Мои документы\картинки\CLIPART3\J0233951.WMF" id="152" name="Google Shape;1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0875" y="369887"/>
            <a:ext cx="1608137" cy="1579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/>
        </p:nvSpPr>
        <p:spPr>
          <a:xfrm>
            <a:off x="642937" y="642937"/>
            <a:ext cx="7786687" cy="1071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Навыки самообслуживания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1"/>
          <p:cNvSpPr txBox="1"/>
          <p:nvPr/>
        </p:nvSpPr>
        <p:spPr>
          <a:xfrm>
            <a:off x="571500" y="1714500"/>
            <a:ext cx="7786687" cy="3540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самостоятельно одеться – раздеться;</a:t>
            </a:r>
            <a:endParaRPr/>
          </a:p>
          <a:p>
            <a:pPr indent="-203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пользоваться санитарной комнатой;</a:t>
            </a:r>
            <a:endParaRPr/>
          </a:p>
          <a:p>
            <a:pPr indent="-203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причесаться;</a:t>
            </a:r>
            <a:endParaRPr/>
          </a:p>
          <a:p>
            <a:pPr indent="-203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подготовиться к уроку;</a:t>
            </a:r>
            <a:endParaRPr/>
          </a:p>
          <a:p>
            <a:pPr indent="-203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завязывать шнурки;</a:t>
            </a:r>
            <a:endParaRPr/>
          </a:p>
          <a:p>
            <a:pPr indent="-203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уметь попросить помощи взрослого в случае необходимости.</a:t>
            </a:r>
            <a:endParaRPr/>
          </a:p>
        </p:txBody>
      </p:sp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i="1" lang="en-US" sz="4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Особенности обучения</a:t>
            </a:r>
            <a:endParaRPr/>
          </a:p>
        </p:txBody>
      </p:sp>
      <p:sp>
        <p:nvSpPr>
          <p:cNvPr id="164" name="Google Shape;164;p1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1" i="1" lang="en-US" sz="3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Обучение в первом классе </a:t>
            </a:r>
            <a:r>
              <a:rPr b="0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осуществляется с соблюдением следующих дополнительных требований: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учебные занятия проводятся по 5-дневной учебной неделе , только в первую смену;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использование «ступенчатого» режима обучения в первом полугодии (в сентябре – по 3 урока в день по 35 минут каждый.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 txBox="1"/>
          <p:nvPr>
            <p:ph type="title"/>
          </p:nvPr>
        </p:nvSpPr>
        <p:spPr>
          <a:xfrm>
            <a:off x="900112" y="487362"/>
            <a:ext cx="7499350" cy="665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i="1" lang="en-US" sz="4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Особенности обучения</a:t>
            </a:r>
            <a:endParaRPr/>
          </a:p>
        </p:txBody>
      </p:sp>
      <p:sp>
        <p:nvSpPr>
          <p:cNvPr id="170" name="Google Shape;170;p13"/>
          <p:cNvSpPr txBox="1"/>
          <p:nvPr>
            <p:ph idx="1" type="body"/>
          </p:nvPr>
        </p:nvSpPr>
        <p:spPr>
          <a:xfrm>
            <a:off x="1435100" y="1143000"/>
            <a:ext cx="749935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8A54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948A54"/>
                </a:solidFill>
                <a:latin typeface="Calibri"/>
                <a:ea typeface="Calibri"/>
                <a:cs typeface="Calibri"/>
                <a:sym typeface="Calibri"/>
              </a:rPr>
              <a:t>В программу первого класса входят 10 предметов </a:t>
            </a:r>
            <a:r>
              <a:rPr b="0" i="0" lang="en-US" sz="2400" u="none">
                <a:solidFill>
                  <a:srgbClr val="948A54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</a:pPr>
            <a:r>
              <a:rPr b="1" i="1" lang="en-US" sz="24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Русский язык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</a:pPr>
            <a:r>
              <a:rPr b="1" i="1" lang="en-US" sz="24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Родной язык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</a:pPr>
            <a:r>
              <a:rPr b="1" i="1" lang="en-US" sz="24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Литературное чтение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</a:pPr>
            <a:r>
              <a:rPr b="1" i="1" lang="en-US" sz="24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Литературное чтение на родном языке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</a:pPr>
            <a:r>
              <a:rPr b="1" i="1" lang="en-US" sz="24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Математика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</a:pPr>
            <a:r>
              <a:rPr b="1" i="1" lang="en-US" sz="24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Окружающий мир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</a:pPr>
            <a:r>
              <a:rPr b="1" i="1" lang="en-US" sz="24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Физическая культура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</a:pPr>
            <a:r>
              <a:rPr b="1" i="1" lang="en-US" sz="24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Изобразительное искусство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</a:pPr>
            <a:r>
              <a:rPr b="1" i="1" lang="en-US" sz="24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Технология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</a:pPr>
            <a:r>
              <a:rPr b="1" i="1" lang="en-US" sz="24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Музыка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1" sz="2400" u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/>
          <p:nvPr>
            <p:ph type="title"/>
          </p:nvPr>
        </p:nvSpPr>
        <p:spPr>
          <a:xfrm>
            <a:off x="500062" y="571500"/>
            <a:ext cx="8229600" cy="785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Внеурочная деятельность</a:t>
            </a:r>
            <a:br>
              <a:rPr b="0" i="0" lang="en-US" sz="36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6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Город мастеров</a:t>
            </a:r>
            <a:endParaRPr/>
          </a:p>
        </p:txBody>
      </p:sp>
      <p:pic>
        <p:nvPicPr>
          <p:cNvPr descr="C:\Users\User\Desktop\всё с телефона\IMG-0cb92dc669c9ae9069eeff644cd690bd-V.jpg" id="176" name="Google Shape;176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0" y="1500187"/>
            <a:ext cx="542925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По тропинкам Кузбасса</a:t>
            </a:r>
            <a:endParaRPr/>
          </a:p>
        </p:txBody>
      </p:sp>
      <p:pic>
        <p:nvPicPr>
          <p:cNvPr descr="C:\Users\User\Desktop\всё с телефона\IMG-619d9500aa0b4d6f85795bf7cb82ac2b-V.jpg" id="182" name="Google Shape;182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6062" y="1428750"/>
            <a:ext cx="3214687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Королева Кисточка</a:t>
            </a:r>
            <a:endParaRPr/>
          </a:p>
        </p:txBody>
      </p:sp>
      <p:pic>
        <p:nvPicPr>
          <p:cNvPr descr="C:\Users\User\Desktop\всё с телефона\IMG-49a2d0a6c398b038c2a1813700c1c8cb-V.jpg" id="188" name="Google Shape;188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4962" y="1500187"/>
            <a:ext cx="3394075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Юный пешеход</a:t>
            </a:r>
            <a:endParaRPr/>
          </a:p>
        </p:txBody>
      </p:sp>
      <p:pic>
        <p:nvPicPr>
          <p:cNvPr descr="C:\Users\User\Desktop\всё с телефона\IMG-c18e422935f9ec6602a2f0392e7feab2-V.jpg" id="194" name="Google Shape;194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500" y="1600200"/>
            <a:ext cx="6000750" cy="3900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Школьная форма</a:t>
            </a:r>
            <a:endParaRPr/>
          </a:p>
        </p:txBody>
      </p:sp>
      <p:pic>
        <p:nvPicPr>
          <p:cNvPr id="200" name="Google Shape;200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3630" l="0" r="0" t="0"/>
          <a:stretch/>
        </p:blipFill>
        <p:spPr>
          <a:xfrm>
            <a:off x="571500" y="1285875"/>
            <a:ext cx="8001000" cy="407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User\Desktop\IMG-20210317-WA0000.jpg" id="206" name="Google Shape;206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937" y="571500"/>
            <a:ext cx="4929187" cy="47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1792287" y="4800600"/>
            <a:ext cx="54864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1792287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>
            <p:ph idx="1" type="body"/>
          </p:nvPr>
        </p:nvSpPr>
        <p:spPr>
          <a:xfrm>
            <a:off x="1792287" y="536733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  <p:pic>
        <p:nvPicPr>
          <p:cNvPr descr="http://www.herzenlib.ru/main/image/n20150904_106.jpg"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" y="612775"/>
            <a:ext cx="7921625" cy="555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Школьная форма</a:t>
            </a:r>
            <a:endParaRPr/>
          </a:p>
        </p:txBody>
      </p:sp>
      <p:pic>
        <p:nvPicPr>
          <p:cNvPr descr="F:\Родительское собрание 1 класс\Школьная форма\cfj93cogl20cccg0k4gwkwwscg4g8k.png" id="212" name="Google Shape;212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5" y="1357312"/>
            <a:ext cx="4214812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Родительское собрание 1 класс\Школьная форма\n0q1ud4vzuo4ckow4gookccwkg080w.png" id="213" name="Google Shape;21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50" y="1357312"/>
            <a:ext cx="4143375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 txBox="1"/>
          <p:nvPr>
            <p:ph type="title"/>
          </p:nvPr>
        </p:nvSpPr>
        <p:spPr>
          <a:xfrm>
            <a:off x="457200" y="500062"/>
            <a:ext cx="8229600" cy="917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Школьная форма</a:t>
            </a:r>
            <a:endParaRPr/>
          </a:p>
        </p:txBody>
      </p:sp>
      <p:pic>
        <p:nvPicPr>
          <p:cNvPr descr="F:\Родительское собрание 1 класс\Школьная форма\l6vkeznb5r4k0gskgs8oksos0kc4g0.png" id="219" name="Google Shape;21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5" y="2143125"/>
            <a:ext cx="4786312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Родительское собрание 1 класс\Школьная форма\f93hrtzqh5c8owkkkcsgwo400g044w.png" id="220" name="Google Shape;220;p2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9187" y="2000250"/>
            <a:ext cx="3214687" cy="307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Школьная форма</a:t>
            </a:r>
            <a:endParaRPr/>
          </a:p>
        </p:txBody>
      </p:sp>
      <p:pic>
        <p:nvPicPr>
          <p:cNvPr id="226" name="Google Shape;226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7" y="1628775"/>
            <a:ext cx="3744912" cy="367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1375" y="1628775"/>
            <a:ext cx="4359275" cy="367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Наши первоклассники</a:t>
            </a:r>
            <a:endParaRPr/>
          </a:p>
        </p:txBody>
      </p:sp>
      <p:pic>
        <p:nvPicPr>
          <p:cNvPr descr="F:\Родительское собрание 1 класс\Школьная форма\IMG-a435da79932a3c49d9e4d16e2cdf15b6-V.jpg" id="233" name="Google Shape;233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937" y="1500187"/>
            <a:ext cx="5800725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Спортивная форма</a:t>
            </a:r>
            <a:endParaRPr/>
          </a:p>
        </p:txBody>
      </p:sp>
      <p:pic>
        <p:nvPicPr>
          <p:cNvPr descr="F:\Родительское собрание 1 класс\Школьная форма\e5d38788677f7a3e1bc2c7da5f3175efbb0b30a2.png" id="239" name="Google Shape;239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2" y="2000250"/>
            <a:ext cx="4286250" cy="2767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Родительское собрание 1 класс\Школьная форма\n6j0bnc6tw0cwwsgg080ko88ck00wg.png" id="240" name="Google Shape;24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2062" y="2071687"/>
            <a:ext cx="2786062" cy="264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Мы рады побеждать!</a:t>
            </a:r>
            <a:endParaRPr/>
          </a:p>
        </p:txBody>
      </p:sp>
      <p:pic>
        <p:nvPicPr>
          <p:cNvPr descr="F:\Родительское собрание 1 класс\Школьная форма\IMG-af7ef4dcf882769efe645f9ea54fffcb-V.jpg" id="246" name="Google Shape;246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4162" y="1357312"/>
            <a:ext cx="6303962" cy="407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User\Desktop\IMG-20210317-WA0001.jpg" id="252" name="Google Shape;252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8812" y="428625"/>
            <a:ext cx="5000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Фирма «Апельсин» по пошиву формы</a:t>
            </a:r>
            <a:endParaRPr/>
          </a:p>
        </p:txBody>
      </p:sp>
      <p:sp>
        <p:nvSpPr>
          <p:cNvPr id="258" name="Google Shape;258;p2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Предварительный график работы:</a:t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ПН по ПТ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с 10.00 до 19.00, 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СБ и ВС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с 10.00 до 17.00.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2. 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ЭЛЕКТРОННОЙ ПОЧТЕ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По запросу высылается бланк для удобства обработки и составления заказа;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Заказ он-лайн 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САЙТУ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(с самостоятельным снятием мерок); 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diamond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Адреса магазин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ов</a:t>
            </a:r>
            <a:endParaRPr/>
          </a:p>
        </p:txBody>
      </p:sp>
      <p:sp>
        <p:nvSpPr>
          <p:cNvPr id="264" name="Google Shape;264;p2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User\Desktop\hqaobqcc0k8c4ksok8wcs8s0sss4oc.jpg" id="265" name="Google Shape;26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2" y="1500187"/>
            <a:ext cx="8143875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Школьные принадлежности</a:t>
            </a:r>
            <a:endParaRPr/>
          </a:p>
        </p:txBody>
      </p:sp>
      <p:sp>
        <p:nvSpPr>
          <p:cNvPr id="271" name="Google Shape;271;p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Пенал(ручка с синей пастой, простой карандаш, ластик)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Цветные карандаши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Линейка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Альбом, акварельные краски, кисточки, непроливайка, клеёнка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Цветная бумага, белый и цветной картон, ножницы, клей, пластилин, стеки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Тетради в узкую линейку и в клетку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642910" y="857232"/>
            <a:ext cx="778674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«Быть готовым к школе – не значит уметь читать, писать и считать.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Быть готовым к школе – </a:t>
            </a:r>
            <a:r>
              <a:rPr b="1" i="0" lang="en-US" sz="3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значит быть готовым всему этому научиться».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Венгер Л. А.</a:t>
            </a:r>
            <a:endParaRPr/>
          </a:p>
        </p:txBody>
      </p:sp>
      <p:pic>
        <p:nvPicPr>
          <p:cNvPr descr="D:\My Documents\рисунки и фотграфии\school2180.png"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02" y="3919650"/>
            <a:ext cx="2447850" cy="22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а 29 из 64000" id="276" name="Google Shape;27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562" y="1857375"/>
            <a:ext cx="6929437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0"/>
          <p:cNvSpPr txBox="1"/>
          <p:nvPr>
            <p:ph type="title"/>
          </p:nvPr>
        </p:nvSpPr>
        <p:spPr>
          <a:xfrm>
            <a:off x="250825" y="714375"/>
            <a:ext cx="8561387" cy="1000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6000"/>
              <a:buFont typeface="Times New Roman"/>
              <a:buNone/>
            </a:pPr>
            <a:r>
              <a:rPr b="0" i="0" lang="en-US" sz="6000" u="none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</a:t>
            </a:r>
            <a:r>
              <a:rPr b="0" i="0" lang="en-US" sz="7000" u="none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/>
          </a:p>
        </p:txBody>
      </p:sp>
    </p:spTree>
  </p:cSld>
  <p:clrMapOvr>
    <a:masterClrMapping/>
  </p:clrMapOvr>
  <p:transition>
    <p:diamond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/>
        </p:nvSpPr>
        <p:spPr>
          <a:xfrm>
            <a:off x="642937" y="357187"/>
            <a:ext cx="7786687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Дети должны иметь представление:</a:t>
            </a:r>
            <a:endParaRPr/>
          </a:p>
        </p:txBody>
      </p:sp>
      <p:sp>
        <p:nvSpPr>
          <p:cNvPr id="110" name="Google Shape;110;p4"/>
          <p:cNvSpPr txBox="1"/>
          <p:nvPr/>
        </p:nvSpPr>
        <p:spPr>
          <a:xfrm>
            <a:off x="571500" y="1714500"/>
            <a:ext cx="7786687" cy="3170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всенародных праздниках;</a:t>
            </a:r>
            <a:endParaRPr/>
          </a:p>
          <a:p>
            <a:pPr indent="-254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 труде людей в городе и сельской местности;</a:t>
            </a:r>
            <a:endParaRPr/>
          </a:p>
          <a:p>
            <a:pPr indent="-254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уметь рассказывать о своей семье.</a:t>
            </a:r>
            <a:endParaRPr/>
          </a:p>
        </p:txBody>
      </p:sp>
      <p:pic>
        <p:nvPicPr>
          <p:cNvPr descr="C:\Documents and Settings\User\Мои документы\картинки\CLIPART3\J0232988.WMF"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9437" y="357187"/>
            <a:ext cx="1582737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/>
        </p:nvSpPr>
        <p:spPr>
          <a:xfrm>
            <a:off x="642937" y="549275"/>
            <a:ext cx="7786687" cy="1093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Дети должны уметь:</a:t>
            </a:r>
            <a:endParaRPr/>
          </a:p>
        </p:txBody>
      </p:sp>
      <p:sp>
        <p:nvSpPr>
          <p:cNvPr id="117" name="Google Shape;117;p5"/>
          <p:cNvSpPr txBox="1"/>
          <p:nvPr/>
        </p:nvSpPr>
        <p:spPr>
          <a:xfrm>
            <a:off x="571500" y="1714500"/>
            <a:ext cx="7786687" cy="3170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понимать значение понятий «вчера», «сегодня», «завтра».</a:t>
            </a:r>
            <a:endParaRPr/>
          </a:p>
          <a:p>
            <a:pPr indent="-254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знать дни недели, их последовательность;</a:t>
            </a:r>
            <a:endParaRPr/>
          </a:p>
          <a:p>
            <a:pPr indent="-254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уметь называть месяцы года.</a:t>
            </a:r>
            <a:endParaRPr/>
          </a:p>
        </p:txBody>
      </p:sp>
      <p:pic>
        <p:nvPicPr>
          <p:cNvPr descr="C:\Documents and Settings\User\Мои документы\картинки\CLIPART3\Новая папка (2)\J0232133.WMF"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0875" y="428625"/>
            <a:ext cx="1428750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/>
        </p:nvSpPr>
        <p:spPr>
          <a:xfrm>
            <a:off x="571500" y="1714500"/>
            <a:ext cx="7786687" cy="3786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иметь представление о сезонных изменениях в природе (зима, весна, лето, осень);</a:t>
            </a:r>
            <a:endParaRPr/>
          </a:p>
          <a:p>
            <a:pPr indent="-254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определять состояние погоды: солнечно, пасмурно, ветрено, дождливо,  выпал снег.</a:t>
            </a:r>
            <a:endParaRPr/>
          </a:p>
        </p:txBody>
      </p:sp>
      <p:sp>
        <p:nvSpPr>
          <p:cNvPr id="124" name="Google Shape;124;p6"/>
          <p:cNvSpPr txBox="1"/>
          <p:nvPr/>
        </p:nvSpPr>
        <p:spPr>
          <a:xfrm>
            <a:off x="642937" y="476250"/>
            <a:ext cx="7786687" cy="116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Дети должны уметь:</a:t>
            </a:r>
            <a:endParaRPr/>
          </a:p>
        </p:txBody>
      </p:sp>
      <p:pic>
        <p:nvPicPr>
          <p:cNvPr descr="C:\Documents and Settings\User\Мои документы\картинки\CLIPART3\J0232735.WMF" id="125" name="Google Shape;1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5187" y="357187"/>
            <a:ext cx="119062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/>
        </p:nvSpPr>
        <p:spPr>
          <a:xfrm>
            <a:off x="642937" y="476250"/>
            <a:ext cx="7786687" cy="116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Дети должны иметь представление:</a:t>
            </a:r>
            <a:endParaRPr/>
          </a:p>
        </p:txBody>
      </p:sp>
      <p:sp>
        <p:nvSpPr>
          <p:cNvPr id="131" name="Google Shape;131;p7"/>
          <p:cNvSpPr txBox="1"/>
          <p:nvPr/>
        </p:nvSpPr>
        <p:spPr>
          <a:xfrm>
            <a:off x="500062" y="1714500"/>
            <a:ext cx="8072437" cy="440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домашних и диких животных;</a:t>
            </a:r>
            <a:endParaRPr/>
          </a:p>
          <a:p>
            <a:pPr indent="-254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 перелетных и зимующих птицах;</a:t>
            </a:r>
            <a:endParaRPr/>
          </a:p>
          <a:p>
            <a:pPr indent="-254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 лесных ягодах и грибах;</a:t>
            </a:r>
            <a:endParaRPr/>
          </a:p>
          <a:p>
            <a:pPr indent="-254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об овощах и фруктах;</a:t>
            </a:r>
            <a:endParaRPr/>
          </a:p>
          <a:p>
            <a:pPr indent="-254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 деревьях, кустарниках и цветах.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/>
        </p:nvSpPr>
        <p:spPr>
          <a:xfrm>
            <a:off x="642937" y="620712"/>
            <a:ext cx="7786687" cy="102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Математическое представление:</a:t>
            </a:r>
            <a:endParaRPr/>
          </a:p>
        </p:txBody>
      </p:sp>
      <p:sp>
        <p:nvSpPr>
          <p:cNvPr id="137" name="Google Shape;137;p8"/>
          <p:cNvSpPr txBox="1"/>
          <p:nvPr/>
        </p:nvSpPr>
        <p:spPr>
          <a:xfrm>
            <a:off x="571500" y="2000250"/>
            <a:ext cx="8001000" cy="3046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уметь считать от 1 до 10 и обратно, выполнять счётные операции в пределах 10;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знать понятия «больше – меньше – поровну»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знать простые геометрические фигуры;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решать простые арифметические задачки.</a:t>
            </a:r>
            <a:endParaRPr/>
          </a:p>
        </p:txBody>
      </p:sp>
      <p:pic>
        <p:nvPicPr>
          <p:cNvPr descr="C:\Documents and Settings\User\Мои документы\картинки\CLIPART3\J0233964.WMF" id="138" name="Google Shape;1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357187"/>
            <a:ext cx="1622425" cy="1643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/>
        </p:nvSpPr>
        <p:spPr>
          <a:xfrm>
            <a:off x="642937" y="549275"/>
            <a:ext cx="7786687" cy="7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Крупная моторика:</a:t>
            </a:r>
            <a:endParaRPr/>
          </a:p>
        </p:txBody>
      </p:sp>
      <p:sp>
        <p:nvSpPr>
          <p:cNvPr id="144" name="Google Shape;144;p9"/>
          <p:cNvSpPr txBox="1"/>
          <p:nvPr/>
        </p:nvSpPr>
        <p:spPr>
          <a:xfrm>
            <a:off x="642937" y="1214437"/>
            <a:ext cx="7786687" cy="3786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прямо и твёрдо ходить, бегать, прыгать;</a:t>
            </a:r>
            <a:endParaRPr/>
          </a:p>
          <a:p>
            <a:pPr indent="-254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b="0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точно ловить и кидать мяч;</a:t>
            </a:r>
            <a:endParaRPr/>
          </a:p>
          <a:p>
            <a:pPr indent="-254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b="0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застёгивать пуговицы;</a:t>
            </a:r>
            <a:endParaRPr/>
          </a:p>
          <a:p>
            <a:pPr indent="-254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b="0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пользоваться ножницами и клеем.</a:t>
            </a:r>
            <a:endParaRPr/>
          </a:p>
        </p:txBody>
      </p:sp>
      <p:pic>
        <p:nvPicPr>
          <p:cNvPr descr="C:\Documents and Settings\User\Мои документы\картинки\CLIPART3\J0233047.WMF" id="145" name="Google Shape;1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750" y="1852612"/>
            <a:ext cx="1585912" cy="13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xmlns:r="http://schemas.openxmlformats.org/officeDocument/2006/relationships" name="приглашение на собрание.">
  <a:themeElements>
    <a:clrScheme name="Другая 12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366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2011-04-27T13:57:38Z</dcterms:created>
  <dc:creator>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TemplateID">
    <vt:lpstr>TC019087049991</vt:lpstr>
  </property>
</Properties>
</file>